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8" r:id="rId6"/>
    <p:sldId id="261" r:id="rId7"/>
    <p:sldId id="259" r:id="rId8"/>
    <p:sldId id="283" r:id="rId9"/>
    <p:sldId id="284" r:id="rId10"/>
    <p:sldId id="265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60" r:id="rId22"/>
    <p:sldId id="262" r:id="rId23"/>
    <p:sldId id="264" r:id="rId24"/>
    <p:sldId id="263" r:id="rId25"/>
    <p:sldId id="266" r:id="rId26"/>
    <p:sldId id="267" r:id="rId27"/>
    <p:sldId id="268" r:id="rId28"/>
    <p:sldId id="269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190" Type="http://schemas.openxmlformats.org/officeDocument/2006/relationships/slide" Target="slides/slide186.xml"/><Relationship Id="rId204" Type="http://schemas.openxmlformats.org/officeDocument/2006/relationships/tableStyles" Target="tableStyle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presProps" Target="presProp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viewProps" Target="viewProps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thsisfun.com/data/percentiles.html" TargetMode="Externa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D3E9E5-8809-40D1-9ECF-5CCEC3C2C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291" y="1940902"/>
            <a:ext cx="7381516" cy="41900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A80355-5322-46C0-8FB5-A1BEE122E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516" y="5785930"/>
            <a:ext cx="7400291" cy="472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3470" y="1005840"/>
            <a:ext cx="8920039" cy="13292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dirty="0">
                <a:solidFill>
                  <a:schemeClr val="tx2">
                    <a:lumMod val="75000"/>
                  </a:schemeClr>
                </a:solidFill>
                <a:latin typeface="Algerian" panose="04020705040A02060702" pitchFamily="82" charset="0"/>
              </a:rPr>
              <a:t>Data Science</a:t>
            </a:r>
            <a:r>
              <a:rPr lang="en-US" sz="4800" dirty="0">
                <a:solidFill>
                  <a:schemeClr val="accent1"/>
                </a:solidFill>
                <a:latin typeface="Algerian" panose="04020705040A02060702" pitchFamily="82" charset="0"/>
              </a:rPr>
              <a:t/>
            </a:r>
            <a:br>
              <a:rPr lang="en-US" sz="4800" dirty="0">
                <a:solidFill>
                  <a:schemeClr val="accent1"/>
                </a:solidFill>
                <a:latin typeface="Algerian" panose="04020705040A02060702" pitchFamily="82" charset="0"/>
              </a:rPr>
            </a:br>
            <a:endParaRPr lang="en-US" sz="2800" dirty="0"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008987"/>
              </p:ext>
            </p:extLst>
          </p:nvPr>
        </p:nvGraphicFramePr>
        <p:xfrm>
          <a:off x="359340" y="1966625"/>
          <a:ext cx="11249891" cy="435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9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5104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F0E1A4-A331-4049-A926-D1ABC845F711}"/>
              </a:ext>
            </a:extLst>
          </p:cNvPr>
          <p:cNvSpPr txBox="1"/>
          <p:nvPr/>
        </p:nvSpPr>
        <p:spPr>
          <a:xfrm>
            <a:off x="201116" y="1326726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 Virtual reality headsets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B8AF9-FDBB-4F3A-B404-9EB4EBB6B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35"/>
          <a:stretch/>
        </p:blipFill>
        <p:spPr>
          <a:xfrm>
            <a:off x="2534576" y="1966625"/>
            <a:ext cx="6643003" cy="4323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0418BB-8E13-41F0-8954-81C6054C7D5D}"/>
              </a:ext>
            </a:extLst>
          </p:cNvPr>
          <p:cNvSpPr txBox="1"/>
          <p:nvPr/>
        </p:nvSpPr>
        <p:spPr>
          <a:xfrm>
            <a:off x="3950726" y="550852"/>
            <a:ext cx="678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E57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of ML /DS</a:t>
            </a:r>
          </a:p>
        </p:txBody>
      </p:sp>
    </p:spTree>
    <p:extLst>
      <p:ext uri="{BB962C8B-B14F-4D97-AF65-F5344CB8AC3E}">
        <p14:creationId xmlns:p14="http://schemas.microsoft.com/office/powerpoint/2010/main" val="14476398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2226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48C41-6B44-4D20-B0EE-74F236CA6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BB8736-A896-4A1B-A191-A697015CE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IN" sz="4800" dirty="0"/>
              <a:t>Data Science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83DD5-B36A-4CFD-8FA0-6307B1F1A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ABB57"/>
                </a:solidFill>
              </a:rPr>
              <a:t>								Noble Xavier </a:t>
            </a:r>
          </a:p>
        </p:txBody>
      </p:sp>
    </p:spTree>
    <p:extLst>
      <p:ext uri="{BB962C8B-B14F-4D97-AF65-F5344CB8AC3E}">
        <p14:creationId xmlns:p14="http://schemas.microsoft.com/office/powerpoint/2010/main" val="15666384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7D5D76-82D8-4CE9-A87D-C037BFEEF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738187"/>
            <a:ext cx="109156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036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4AE1F-FB87-4C8F-BA34-FB153A3AE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6B17D-D816-4DDE-9E30-0943339FE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719137"/>
            <a:ext cx="113538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285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F9152A-231D-4CD5-90E7-F637112AA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183" y="451835"/>
            <a:ext cx="8233230" cy="44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082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51EBF-3CDC-441E-B67F-666B01CB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738187"/>
            <a:ext cx="112490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254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EE76-8762-4115-8FC2-7DBEC26E6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2EB8E-1E0A-4A23-AF2A-1E7D56E7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762000"/>
            <a:ext cx="109156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669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F9B6B-6136-28FC-5141-059E7D88C02E}"/>
              </a:ext>
            </a:extLst>
          </p:cNvPr>
          <p:cNvSpPr txBox="1"/>
          <p:nvPr/>
        </p:nvSpPr>
        <p:spPr>
          <a:xfrm>
            <a:off x="3018408" y="0"/>
            <a:ext cx="4305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  <a:endParaRPr lang="en-I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89CD66-634F-3DAD-3758-70B52A503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26" y="614298"/>
            <a:ext cx="9105114" cy="603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688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7F9B6B-6136-28FC-5141-059E7D88C02E}"/>
              </a:ext>
            </a:extLst>
          </p:cNvPr>
          <p:cNvSpPr txBox="1"/>
          <p:nvPr/>
        </p:nvSpPr>
        <p:spPr>
          <a:xfrm>
            <a:off x="3053919" y="41931"/>
            <a:ext cx="4305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  <a:endParaRPr lang="en-I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A07B2E-F0DB-2187-0D08-E4926FC57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35" y="850387"/>
            <a:ext cx="9423508" cy="3567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45FA2C-3D3D-4B1E-CBDD-5CDB6362349D}"/>
              </a:ext>
            </a:extLst>
          </p:cNvPr>
          <p:cNvSpPr txBox="1"/>
          <p:nvPr/>
        </p:nvSpPr>
        <p:spPr>
          <a:xfrm>
            <a:off x="580008" y="4418380"/>
            <a:ext cx="1114739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Cython</a:t>
            </a:r>
            <a:r>
              <a:rPr lang="en-IN" sz="2000" dirty="0"/>
              <a:t> is a programming language that aims to be a superset of the Python programming language, designed to give C-like performance with code that is written mostly in Python with optional additional C-inspired syntax. Python is an interpreted programming language. Hence, Python programmers need interpreters to convert Python code into machine code. Whereas </a:t>
            </a:r>
            <a:r>
              <a:rPr lang="en-IN" sz="2000" dirty="0" err="1"/>
              <a:t>Cython</a:t>
            </a:r>
            <a:r>
              <a:rPr lang="en-IN" sz="2000" dirty="0"/>
              <a:t> is a compiled programming language. </a:t>
            </a:r>
          </a:p>
          <a:p>
            <a:endParaRPr lang="en-IN" sz="2000" dirty="0"/>
          </a:p>
          <a:p>
            <a:r>
              <a:rPr lang="en-IN" sz="2000" dirty="0">
                <a:solidFill>
                  <a:schemeClr val="accent1"/>
                </a:solidFill>
              </a:rPr>
              <a:t>The </a:t>
            </a:r>
            <a:r>
              <a:rPr lang="en-IN" sz="2000" dirty="0" err="1">
                <a:solidFill>
                  <a:schemeClr val="accent1"/>
                </a:solidFill>
              </a:rPr>
              <a:t>Cython</a:t>
            </a:r>
            <a:r>
              <a:rPr lang="en-IN" sz="2000" dirty="0">
                <a:solidFill>
                  <a:schemeClr val="accent1"/>
                </a:solidFill>
              </a:rPr>
              <a:t> programs can be executed directly by the CPU of the underlying computer without using any interpreter.</a:t>
            </a:r>
          </a:p>
        </p:txBody>
      </p:sp>
    </p:spTree>
    <p:extLst>
      <p:ext uri="{BB962C8B-B14F-4D97-AF65-F5344CB8AC3E}">
        <p14:creationId xmlns:p14="http://schemas.microsoft.com/office/powerpoint/2010/main" val="18932688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E447A5-71FE-4968-983A-88B8809C0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133" y="682655"/>
            <a:ext cx="8119154" cy="422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58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921404"/>
              </p:ext>
            </p:extLst>
          </p:nvPr>
        </p:nvGraphicFramePr>
        <p:xfrm>
          <a:off x="359340" y="1966625"/>
          <a:ext cx="11249891" cy="435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9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5104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F0E1A4-A331-4049-A926-D1ABC845F711}"/>
              </a:ext>
            </a:extLst>
          </p:cNvPr>
          <p:cNvSpPr txBox="1"/>
          <p:nvPr/>
        </p:nvSpPr>
        <p:spPr>
          <a:xfrm>
            <a:off x="228825" y="1340709"/>
            <a:ext cx="9349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 Phone: t</a:t>
            </a:r>
            <a:r>
              <a:rPr lang="en-IN" sz="2800" b="0" i="0" dirty="0">
                <a:effectLst/>
                <a:latin typeface="sf pro text"/>
              </a:rPr>
              <a:t>ext to speech to text or </a:t>
            </a:r>
            <a:r>
              <a:rPr lang="en-IN" sz="2800" dirty="0">
                <a:latin typeface="sf pro text"/>
              </a:rPr>
              <a:t>voice recognition.</a:t>
            </a:r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48E07F-90E5-4C6E-B2DE-9A8D25C92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1" t="2116" r="1505" b="3986"/>
          <a:stretch/>
        </p:blipFill>
        <p:spPr>
          <a:xfrm>
            <a:off x="2586181" y="1966625"/>
            <a:ext cx="6842922" cy="4351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0418BB-8E13-41F0-8954-81C6054C7D5D}"/>
              </a:ext>
            </a:extLst>
          </p:cNvPr>
          <p:cNvSpPr txBox="1"/>
          <p:nvPr/>
        </p:nvSpPr>
        <p:spPr>
          <a:xfrm>
            <a:off x="3950726" y="550852"/>
            <a:ext cx="678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E57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of ML /DS</a:t>
            </a:r>
          </a:p>
        </p:txBody>
      </p:sp>
    </p:spTree>
    <p:extLst>
      <p:ext uri="{BB962C8B-B14F-4D97-AF65-F5344CB8AC3E}">
        <p14:creationId xmlns:p14="http://schemas.microsoft.com/office/powerpoint/2010/main" val="39702764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AEE25D-E995-4EA1-A175-EABE6C8C4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850" y="1153172"/>
            <a:ext cx="9636722" cy="402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364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6815BD-9096-491E-B60D-6D699AF73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454" y="630315"/>
            <a:ext cx="9567252" cy="538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299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9F7027-4211-424D-9884-DC3DC39D2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66812"/>
            <a:ext cx="100584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193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38639F-E97D-4307-9400-9819F582E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562" y="1472769"/>
            <a:ext cx="8981877" cy="404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594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791B-31CC-48F4-AA81-45B02865E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47540-0C0F-42B9-897D-CA6F275E1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46" y="771524"/>
            <a:ext cx="104108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958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791B-31CC-48F4-AA81-45B02865E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49C0C8-BA62-4A3F-9859-A548F6880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619125"/>
            <a:ext cx="112395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751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B62BCE-7358-4F40-8F7C-E073ECDFC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1028700"/>
            <a:ext cx="100679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414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791B-31CC-48F4-AA81-45B02865E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28434A-1708-4E52-967F-E2D17CB2E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995362"/>
            <a:ext cx="105632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282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FE39A3E5-5527-4797-9BF7-69D983F44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244" y="869087"/>
            <a:ext cx="7463245" cy="463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7489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791B-31CC-48F4-AA81-45B02865E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F599C7-E643-44F4-9A33-2313EF7B4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676275"/>
            <a:ext cx="105632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929613"/>
              </p:ext>
            </p:extLst>
          </p:nvPr>
        </p:nvGraphicFramePr>
        <p:xfrm>
          <a:off x="359340" y="1966625"/>
          <a:ext cx="11249891" cy="435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9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5104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F0E1A4-A331-4049-A926-D1ABC845F711}"/>
              </a:ext>
            </a:extLst>
          </p:cNvPr>
          <p:cNvSpPr txBox="1"/>
          <p:nvPr/>
        </p:nvSpPr>
        <p:spPr>
          <a:xfrm>
            <a:off x="219588" y="1320292"/>
            <a:ext cx="7694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 Robot Dogs : Reinforcement Learning.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FAAC4-EC53-4ED1-A789-02F2417D7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" t="1503" r="2491" b="1242"/>
          <a:stretch/>
        </p:blipFill>
        <p:spPr>
          <a:xfrm>
            <a:off x="2909455" y="1966625"/>
            <a:ext cx="5808417" cy="4339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0418BB-8E13-41F0-8954-81C6054C7D5D}"/>
              </a:ext>
            </a:extLst>
          </p:cNvPr>
          <p:cNvSpPr txBox="1"/>
          <p:nvPr/>
        </p:nvSpPr>
        <p:spPr>
          <a:xfrm>
            <a:off x="3950726" y="550852"/>
            <a:ext cx="678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E57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of ML /DS</a:t>
            </a:r>
          </a:p>
        </p:txBody>
      </p:sp>
    </p:spTree>
    <p:extLst>
      <p:ext uri="{BB962C8B-B14F-4D97-AF65-F5344CB8AC3E}">
        <p14:creationId xmlns:p14="http://schemas.microsoft.com/office/powerpoint/2010/main" val="8283374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791B-31CC-48F4-AA81-45B02865E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865946-9F9E-4BA7-86AF-FFA34ABA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538162"/>
            <a:ext cx="111347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463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CFF7-BF4B-4A44-B0FC-16EB74B9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25" y="142042"/>
            <a:ext cx="10353762" cy="648070"/>
          </a:xfrm>
        </p:spPr>
        <p:txBody>
          <a:bodyPr>
            <a:normAutofit/>
          </a:bodyPr>
          <a:lstStyle/>
          <a:p>
            <a:r>
              <a:rPr lang="en-IN" dirty="0"/>
              <a:t>Numpy 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4E8287-57DE-4870-9362-EC8F4A3CE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577" y="726682"/>
            <a:ext cx="9212076" cy="598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062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CFF7-BF4B-4A44-B0FC-16EB74B9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25" y="142042"/>
            <a:ext cx="10353762" cy="648070"/>
          </a:xfrm>
        </p:spPr>
        <p:txBody>
          <a:bodyPr>
            <a:normAutofit/>
          </a:bodyPr>
          <a:lstStyle/>
          <a:p>
            <a:r>
              <a:rPr lang="en-IN" dirty="0"/>
              <a:t>Numpy 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C4A4C-85C1-4AA7-A525-3A95A6E2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25" y="976544"/>
            <a:ext cx="9659275" cy="573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818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CFF7-BF4B-4A44-B0FC-16EB74B9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25" y="142042"/>
            <a:ext cx="10353762" cy="648070"/>
          </a:xfrm>
        </p:spPr>
        <p:txBody>
          <a:bodyPr>
            <a:normAutofit/>
          </a:bodyPr>
          <a:lstStyle/>
          <a:p>
            <a:r>
              <a:rPr lang="en-IN" dirty="0"/>
              <a:t>Numpy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57080-338F-4FC3-B1DF-83970C8441C9}"/>
              </a:ext>
            </a:extLst>
          </p:cNvPr>
          <p:cNvSpPr txBox="1"/>
          <p:nvPr/>
        </p:nvSpPr>
        <p:spPr>
          <a:xfrm>
            <a:off x="532661" y="1202898"/>
            <a:ext cx="5166804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</a:rPr>
              <a:t>Array Sort </a:t>
            </a:r>
          </a:p>
          <a:p>
            <a:endParaRPr lang="en-IN" sz="2000" b="1" dirty="0">
              <a:solidFill>
                <a:schemeClr val="accent1"/>
              </a:solidFill>
            </a:endParaRPr>
          </a:p>
          <a:p>
            <a:r>
              <a:rPr lang="en-IN" sz="2000" dirty="0" err="1"/>
              <a:t>arr</a:t>
            </a:r>
            <a:r>
              <a:rPr lang="en-IN" sz="2000" dirty="0"/>
              <a:t> = </a:t>
            </a:r>
            <a:r>
              <a:rPr lang="en-IN" sz="2000" dirty="0" err="1"/>
              <a:t>np.array</a:t>
            </a:r>
            <a:r>
              <a:rPr lang="en-IN" sz="2000" dirty="0"/>
              <a:t>([3, 2, 0, 1])</a:t>
            </a:r>
          </a:p>
          <a:p>
            <a:r>
              <a:rPr lang="en-IN" sz="2000" dirty="0"/>
              <a:t>print(</a:t>
            </a:r>
            <a:r>
              <a:rPr lang="en-IN" sz="2000" dirty="0" err="1"/>
              <a:t>np.sort</a:t>
            </a:r>
            <a:r>
              <a:rPr lang="en-IN" sz="2000" dirty="0"/>
              <a:t>(</a:t>
            </a:r>
            <a:r>
              <a:rPr lang="en-IN" sz="2000" dirty="0" err="1"/>
              <a:t>arr</a:t>
            </a:r>
            <a:r>
              <a:rPr lang="en-IN" sz="2000" dirty="0"/>
              <a:t>))</a:t>
            </a:r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 err="1"/>
              <a:t>arr</a:t>
            </a:r>
            <a:r>
              <a:rPr lang="en-IN" sz="2000" dirty="0"/>
              <a:t> = </a:t>
            </a:r>
            <a:r>
              <a:rPr lang="en-IN" sz="2000" dirty="0" err="1"/>
              <a:t>np.array</a:t>
            </a:r>
            <a:r>
              <a:rPr lang="en-IN" sz="2000" dirty="0"/>
              <a:t>(['banana', 'cherry', 'apple'])</a:t>
            </a:r>
          </a:p>
          <a:p>
            <a:r>
              <a:rPr lang="en-IN" sz="2000" dirty="0"/>
              <a:t>print(</a:t>
            </a:r>
            <a:r>
              <a:rPr lang="en-IN" sz="2000" dirty="0" err="1"/>
              <a:t>np.sort</a:t>
            </a:r>
            <a:r>
              <a:rPr lang="en-IN" sz="2000" dirty="0"/>
              <a:t>(</a:t>
            </a:r>
            <a:r>
              <a:rPr lang="en-IN" sz="2000" dirty="0" err="1"/>
              <a:t>arr</a:t>
            </a:r>
            <a:r>
              <a:rPr lang="en-IN" sz="2000" dirty="0"/>
              <a:t>))</a:t>
            </a:r>
          </a:p>
          <a:p>
            <a:endParaRPr lang="en-IN" sz="2000" dirty="0"/>
          </a:p>
          <a:p>
            <a:r>
              <a:rPr lang="en-IN" sz="2000" b="1" dirty="0">
                <a:solidFill>
                  <a:schemeClr val="accent1"/>
                </a:solidFill>
              </a:rPr>
              <a:t>Sort 2 D Array </a:t>
            </a:r>
          </a:p>
          <a:p>
            <a:endParaRPr lang="en-IN" sz="2000" dirty="0"/>
          </a:p>
          <a:p>
            <a:r>
              <a:rPr lang="en-IN" sz="2000" dirty="0" err="1"/>
              <a:t>arr</a:t>
            </a:r>
            <a:r>
              <a:rPr lang="en-IN" sz="2000" dirty="0"/>
              <a:t> = </a:t>
            </a:r>
            <a:r>
              <a:rPr lang="en-IN" sz="2000" dirty="0" err="1"/>
              <a:t>np.array</a:t>
            </a:r>
            <a:r>
              <a:rPr lang="en-IN" sz="2000" dirty="0"/>
              <a:t>([[3, 2, 4], [5, 0, 1]])</a:t>
            </a:r>
          </a:p>
          <a:p>
            <a:r>
              <a:rPr lang="en-IN" sz="2000" dirty="0"/>
              <a:t>print(</a:t>
            </a:r>
            <a:r>
              <a:rPr lang="en-IN" sz="2000" dirty="0" err="1"/>
              <a:t>np.sort</a:t>
            </a:r>
            <a:r>
              <a:rPr lang="en-IN" sz="2000" dirty="0"/>
              <a:t>(</a:t>
            </a:r>
            <a:r>
              <a:rPr lang="en-IN" sz="2000" dirty="0" err="1"/>
              <a:t>arr</a:t>
            </a:r>
            <a:r>
              <a:rPr lang="en-IN" sz="2000" dirty="0"/>
              <a:t>))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B753C-AF28-4C82-9C34-8503DF9458E2}"/>
              </a:ext>
            </a:extLst>
          </p:cNvPr>
          <p:cNvSpPr txBox="1"/>
          <p:nvPr/>
        </p:nvSpPr>
        <p:spPr>
          <a:xfrm>
            <a:off x="5953383" y="1381152"/>
            <a:ext cx="51668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</a:rPr>
              <a:t>Sort Array with Axis </a:t>
            </a:r>
          </a:p>
          <a:p>
            <a:endParaRPr lang="en-IN" sz="2000" dirty="0"/>
          </a:p>
          <a:p>
            <a:r>
              <a:rPr lang="en-IN" sz="2000" dirty="0" err="1"/>
              <a:t>arr</a:t>
            </a:r>
            <a:r>
              <a:rPr lang="en-IN" sz="2000" dirty="0"/>
              <a:t> = </a:t>
            </a:r>
            <a:r>
              <a:rPr lang="en-IN" sz="2000" dirty="0" err="1"/>
              <a:t>np.array</a:t>
            </a:r>
            <a:r>
              <a:rPr lang="en-IN" sz="2000" dirty="0"/>
              <a:t>([[3, 2, 4], [5, 0, 1]])</a:t>
            </a:r>
          </a:p>
          <a:p>
            <a:r>
              <a:rPr lang="en-IN" sz="2000" dirty="0"/>
              <a:t>print (</a:t>
            </a:r>
            <a:r>
              <a:rPr lang="en-IN" sz="2000" dirty="0" err="1"/>
              <a:t>arr</a:t>
            </a:r>
            <a:r>
              <a:rPr lang="en-IN" sz="2000" dirty="0"/>
              <a:t>)</a:t>
            </a:r>
          </a:p>
          <a:p>
            <a:r>
              <a:rPr lang="en-IN" sz="2000" dirty="0"/>
              <a:t>print (</a:t>
            </a:r>
            <a:r>
              <a:rPr lang="en-IN" sz="2000" dirty="0" err="1"/>
              <a:t>np.sort</a:t>
            </a:r>
            <a:r>
              <a:rPr lang="en-IN" sz="2000" dirty="0"/>
              <a:t>(</a:t>
            </a:r>
            <a:r>
              <a:rPr lang="en-IN" sz="2000" dirty="0" err="1"/>
              <a:t>arr</a:t>
            </a:r>
            <a:r>
              <a:rPr lang="en-IN" sz="2000" dirty="0"/>
              <a:t>, axis = 0))</a:t>
            </a:r>
          </a:p>
          <a:p>
            <a:r>
              <a:rPr lang="en-IN" sz="2000" dirty="0"/>
              <a:t>print (</a:t>
            </a:r>
            <a:r>
              <a:rPr lang="en-IN" sz="2000" dirty="0" err="1"/>
              <a:t>np.sort</a:t>
            </a:r>
            <a:r>
              <a:rPr lang="en-IN" sz="2000" dirty="0"/>
              <a:t>(</a:t>
            </a:r>
            <a:r>
              <a:rPr lang="en-IN" sz="2000" dirty="0" err="1"/>
              <a:t>arr</a:t>
            </a:r>
            <a:r>
              <a:rPr lang="en-IN" sz="2000" dirty="0"/>
              <a:t>, axis = 1))</a:t>
            </a:r>
          </a:p>
        </p:txBody>
      </p:sp>
    </p:spTree>
    <p:extLst>
      <p:ext uri="{BB962C8B-B14F-4D97-AF65-F5344CB8AC3E}">
        <p14:creationId xmlns:p14="http://schemas.microsoft.com/office/powerpoint/2010/main" val="17306943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CFF7-BF4B-4A44-B0FC-16EB74B9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25" y="142042"/>
            <a:ext cx="10353762" cy="648070"/>
          </a:xfrm>
        </p:spPr>
        <p:txBody>
          <a:bodyPr>
            <a:normAutofit/>
          </a:bodyPr>
          <a:lstStyle/>
          <a:p>
            <a:r>
              <a:rPr lang="en-IN" dirty="0"/>
              <a:t>Numpy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57080-338F-4FC3-B1DF-83970C8441C9}"/>
              </a:ext>
            </a:extLst>
          </p:cNvPr>
          <p:cNvSpPr txBox="1"/>
          <p:nvPr/>
        </p:nvSpPr>
        <p:spPr>
          <a:xfrm>
            <a:off x="497151" y="1438182"/>
            <a:ext cx="4625265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</a:rPr>
              <a:t>Array Delete  1 D array</a:t>
            </a:r>
          </a:p>
          <a:p>
            <a:endParaRPr lang="en-IN" sz="2000" b="1" dirty="0"/>
          </a:p>
          <a:p>
            <a:r>
              <a:rPr lang="en-IN" sz="2000" dirty="0"/>
              <a:t>import numpy as np</a:t>
            </a:r>
          </a:p>
          <a:p>
            <a:r>
              <a:rPr lang="en-IN" sz="2000" dirty="0" err="1"/>
              <a:t>arr</a:t>
            </a:r>
            <a:r>
              <a:rPr lang="en-IN" sz="2000" dirty="0"/>
              <a:t>= </a:t>
            </a:r>
            <a:r>
              <a:rPr lang="en-IN" sz="2000" dirty="0" err="1"/>
              <a:t>np.arange</a:t>
            </a:r>
            <a:r>
              <a:rPr lang="en-IN" sz="2000" dirty="0"/>
              <a:t>(10,19)</a:t>
            </a:r>
          </a:p>
          <a:p>
            <a:r>
              <a:rPr lang="en-IN" sz="2000" dirty="0"/>
              <a:t>print (</a:t>
            </a:r>
            <a:r>
              <a:rPr lang="en-IN" sz="2000" dirty="0" err="1"/>
              <a:t>arr</a:t>
            </a:r>
            <a:r>
              <a:rPr lang="en-IN" sz="2000" dirty="0"/>
              <a:t>)</a:t>
            </a:r>
          </a:p>
          <a:p>
            <a:endParaRPr lang="en-IN" sz="2000" dirty="0"/>
          </a:p>
          <a:p>
            <a:r>
              <a:rPr lang="en-IN" sz="2000" b="1" dirty="0">
                <a:solidFill>
                  <a:schemeClr val="accent1"/>
                </a:solidFill>
              </a:rPr>
              <a:t># Delete based on Index</a:t>
            </a:r>
          </a:p>
          <a:p>
            <a:r>
              <a:rPr lang="en-IN" sz="2000" dirty="0" err="1"/>
              <a:t>arr</a:t>
            </a:r>
            <a:r>
              <a:rPr lang="en-IN" sz="2000" dirty="0"/>
              <a:t>= </a:t>
            </a:r>
            <a:r>
              <a:rPr lang="en-IN" sz="2000" dirty="0" err="1"/>
              <a:t>np.delete</a:t>
            </a:r>
            <a:r>
              <a:rPr lang="en-IN" sz="2000" dirty="0"/>
              <a:t> (</a:t>
            </a:r>
            <a:r>
              <a:rPr lang="en-IN" sz="2000" dirty="0" err="1"/>
              <a:t>arr</a:t>
            </a:r>
            <a:r>
              <a:rPr lang="en-IN" sz="2000" dirty="0"/>
              <a:t>, 2)</a:t>
            </a:r>
          </a:p>
          <a:p>
            <a:r>
              <a:rPr lang="en-IN" sz="2000" dirty="0"/>
              <a:t>print (</a:t>
            </a:r>
            <a:r>
              <a:rPr lang="en-IN" sz="2000" dirty="0" err="1"/>
              <a:t>arr</a:t>
            </a:r>
            <a:r>
              <a:rPr lang="en-IN" sz="2000" dirty="0"/>
              <a:t>)</a:t>
            </a:r>
          </a:p>
          <a:p>
            <a:endParaRPr lang="en-IN" sz="2000" dirty="0"/>
          </a:p>
          <a:p>
            <a:r>
              <a:rPr lang="en-IN" sz="2000" dirty="0" err="1"/>
              <a:t>arr</a:t>
            </a:r>
            <a:r>
              <a:rPr lang="en-IN" sz="2000" dirty="0"/>
              <a:t>= </a:t>
            </a:r>
            <a:r>
              <a:rPr lang="en-IN" sz="2000" dirty="0" err="1"/>
              <a:t>np.arange</a:t>
            </a:r>
            <a:r>
              <a:rPr lang="en-IN" sz="2000" dirty="0"/>
              <a:t>(10,19)</a:t>
            </a:r>
          </a:p>
          <a:p>
            <a:r>
              <a:rPr lang="en-IN" sz="2000" dirty="0" err="1"/>
              <a:t>arr</a:t>
            </a:r>
            <a:r>
              <a:rPr lang="en-IN" sz="2000" dirty="0"/>
              <a:t>= </a:t>
            </a:r>
            <a:r>
              <a:rPr lang="en-IN" sz="2000" dirty="0" err="1"/>
              <a:t>np.delete</a:t>
            </a:r>
            <a:r>
              <a:rPr lang="en-IN" sz="2000" dirty="0"/>
              <a:t> (</a:t>
            </a:r>
            <a:r>
              <a:rPr lang="en-IN" sz="2000" dirty="0" err="1"/>
              <a:t>arr</a:t>
            </a:r>
            <a:r>
              <a:rPr lang="en-IN" sz="2000" dirty="0"/>
              <a:t>, [2,5])</a:t>
            </a:r>
          </a:p>
          <a:p>
            <a:r>
              <a:rPr lang="en-IN" sz="2000" dirty="0"/>
              <a:t>print (</a:t>
            </a:r>
            <a:r>
              <a:rPr lang="en-IN" sz="2000" dirty="0" err="1"/>
              <a:t>arr</a:t>
            </a:r>
            <a:r>
              <a:rPr lang="en-IN" sz="2000" dirty="0"/>
              <a:t>)</a:t>
            </a:r>
          </a:p>
          <a:p>
            <a:endParaRPr lang="en-IN" sz="2000" dirty="0"/>
          </a:p>
          <a:p>
            <a:r>
              <a:rPr lang="en-IN" sz="2000" dirty="0" err="1"/>
              <a:t>arr</a:t>
            </a:r>
            <a:r>
              <a:rPr lang="en-IN" sz="2000" dirty="0"/>
              <a:t>= </a:t>
            </a:r>
            <a:r>
              <a:rPr lang="en-IN" sz="2000" dirty="0" err="1"/>
              <a:t>np.arange</a:t>
            </a:r>
            <a:r>
              <a:rPr lang="en-IN" sz="2000" dirty="0"/>
              <a:t>(10,19)</a:t>
            </a:r>
          </a:p>
          <a:p>
            <a:r>
              <a:rPr lang="en-IN" sz="2000" dirty="0" err="1"/>
              <a:t>arr</a:t>
            </a:r>
            <a:r>
              <a:rPr lang="en-IN" sz="2000" dirty="0"/>
              <a:t>= </a:t>
            </a:r>
            <a:r>
              <a:rPr lang="en-IN" sz="2000" dirty="0" err="1"/>
              <a:t>np.delete</a:t>
            </a:r>
            <a:r>
              <a:rPr lang="en-IN" sz="2000" dirty="0"/>
              <a:t> (</a:t>
            </a:r>
            <a:r>
              <a:rPr lang="en-IN" sz="2000" dirty="0" err="1"/>
              <a:t>arr</a:t>
            </a:r>
            <a:r>
              <a:rPr lang="en-IN" sz="2000" dirty="0"/>
              <a:t>, [2,5,8])</a:t>
            </a:r>
          </a:p>
          <a:p>
            <a:r>
              <a:rPr lang="en-IN" sz="2000" dirty="0"/>
              <a:t>print (</a:t>
            </a:r>
            <a:r>
              <a:rPr lang="en-IN" sz="2000" dirty="0" err="1"/>
              <a:t>arr</a:t>
            </a:r>
            <a:r>
              <a:rPr lang="en-IN" sz="2000" dirty="0"/>
              <a:t>)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B753C-AF28-4C82-9C34-8503DF9458E2}"/>
              </a:ext>
            </a:extLst>
          </p:cNvPr>
          <p:cNvSpPr txBox="1"/>
          <p:nvPr/>
        </p:nvSpPr>
        <p:spPr>
          <a:xfrm>
            <a:off x="5646198" y="1293811"/>
            <a:ext cx="4740675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</a:rPr>
              <a:t>Array Delete 2 D </a:t>
            </a:r>
          </a:p>
          <a:p>
            <a:endParaRPr lang="en-IN" sz="2000" b="1" dirty="0">
              <a:solidFill>
                <a:schemeClr val="accent1"/>
              </a:solidFill>
            </a:endParaRPr>
          </a:p>
          <a:p>
            <a:r>
              <a:rPr lang="en-IN" sz="2000" b="1" dirty="0">
                <a:solidFill>
                  <a:schemeClr val="accent1"/>
                </a:solidFill>
              </a:rPr>
              <a:t>Create  3 X 4 array </a:t>
            </a:r>
          </a:p>
          <a:p>
            <a:endParaRPr lang="en-IN" sz="2000" b="1" dirty="0">
              <a:solidFill>
                <a:schemeClr val="accent1"/>
              </a:solidFill>
            </a:endParaRPr>
          </a:p>
          <a:p>
            <a:r>
              <a:rPr lang="en-IN" sz="2000" dirty="0" err="1"/>
              <a:t>arr</a:t>
            </a:r>
            <a:r>
              <a:rPr lang="en-IN" sz="2000" dirty="0"/>
              <a:t>= </a:t>
            </a:r>
            <a:r>
              <a:rPr lang="en-IN" sz="2000" dirty="0" err="1"/>
              <a:t>np.arange</a:t>
            </a:r>
            <a:r>
              <a:rPr lang="en-IN" sz="2000" dirty="0"/>
              <a:t>(10,22)</a:t>
            </a:r>
          </a:p>
          <a:p>
            <a:r>
              <a:rPr lang="en-IN" sz="2000" dirty="0"/>
              <a:t>arr2 = </a:t>
            </a:r>
            <a:r>
              <a:rPr lang="en-IN" sz="2000" dirty="0" err="1"/>
              <a:t>arr.reshape</a:t>
            </a:r>
            <a:r>
              <a:rPr lang="en-IN" sz="2000" dirty="0"/>
              <a:t>(3,4)</a:t>
            </a:r>
          </a:p>
          <a:p>
            <a:r>
              <a:rPr lang="en-IN" sz="2000" dirty="0"/>
              <a:t>arr2</a:t>
            </a:r>
          </a:p>
          <a:p>
            <a:endParaRPr lang="en-IN" sz="2000" dirty="0"/>
          </a:p>
          <a:p>
            <a:r>
              <a:rPr lang="en-IN" sz="2000" b="1" dirty="0">
                <a:solidFill>
                  <a:schemeClr val="accent1"/>
                </a:solidFill>
              </a:rPr>
              <a:t>Delete 1</a:t>
            </a:r>
            <a:r>
              <a:rPr lang="en-IN" sz="2000" b="1" baseline="30000" dirty="0">
                <a:solidFill>
                  <a:schemeClr val="accent1"/>
                </a:solidFill>
              </a:rPr>
              <a:t>st</a:t>
            </a:r>
            <a:r>
              <a:rPr lang="en-IN" sz="2000" b="1" dirty="0">
                <a:solidFill>
                  <a:schemeClr val="accent1"/>
                </a:solidFill>
              </a:rPr>
              <a:t> Row from array (0 for row  1 for column)</a:t>
            </a:r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a= </a:t>
            </a:r>
            <a:r>
              <a:rPr lang="en-IN" sz="2000" dirty="0" err="1"/>
              <a:t>np.delete</a:t>
            </a:r>
            <a:r>
              <a:rPr lang="en-IN" sz="2000" dirty="0"/>
              <a:t> (arr2,1,0)</a:t>
            </a:r>
          </a:p>
          <a:p>
            <a:r>
              <a:rPr lang="en-IN" sz="2000" dirty="0"/>
              <a:t>a</a:t>
            </a:r>
          </a:p>
          <a:p>
            <a:endParaRPr lang="en-IN" sz="2000" dirty="0"/>
          </a:p>
          <a:p>
            <a:r>
              <a:rPr lang="en-IN" sz="2000" b="1" dirty="0">
                <a:solidFill>
                  <a:schemeClr val="accent1"/>
                </a:solidFill>
              </a:rPr>
              <a:t>Delete 1</a:t>
            </a:r>
            <a:r>
              <a:rPr lang="en-IN" sz="2000" b="1" baseline="30000" dirty="0">
                <a:solidFill>
                  <a:schemeClr val="accent1"/>
                </a:solidFill>
              </a:rPr>
              <a:t>st</a:t>
            </a:r>
            <a:r>
              <a:rPr lang="en-IN" sz="2000" b="1" dirty="0">
                <a:solidFill>
                  <a:schemeClr val="accent1"/>
                </a:solidFill>
              </a:rPr>
              <a:t> Column</a:t>
            </a:r>
          </a:p>
          <a:p>
            <a:r>
              <a:rPr lang="en-IN" sz="2000" dirty="0"/>
              <a:t>a= </a:t>
            </a:r>
            <a:r>
              <a:rPr lang="en-IN" sz="2000" dirty="0" err="1"/>
              <a:t>np.delete</a:t>
            </a:r>
            <a:r>
              <a:rPr lang="en-IN" sz="2000" dirty="0"/>
              <a:t> (arr2,1,1)</a:t>
            </a:r>
          </a:p>
          <a:p>
            <a:r>
              <a:rPr lang="en-IN" sz="20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D8393-3180-4390-9F5D-93A34A974733}"/>
              </a:ext>
            </a:extLst>
          </p:cNvPr>
          <p:cNvSpPr txBox="1"/>
          <p:nvPr/>
        </p:nvSpPr>
        <p:spPr>
          <a:xfrm>
            <a:off x="766426" y="790112"/>
            <a:ext cx="1035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 </a:t>
            </a:r>
            <a:r>
              <a:rPr lang="en-IN" sz="200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numpy.delete</a:t>
            </a:r>
            <a:r>
              <a:rPr lang="en-IN" sz="20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 function returns a new array with the deletion of sub-arrays along with the mentioned axis. 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4435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CFF7-BF4B-4A44-B0FC-16EB74B9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25" y="142042"/>
            <a:ext cx="10353762" cy="648070"/>
          </a:xfrm>
        </p:spPr>
        <p:txBody>
          <a:bodyPr>
            <a:normAutofit/>
          </a:bodyPr>
          <a:lstStyle/>
          <a:p>
            <a:r>
              <a:rPr lang="en-IN" dirty="0"/>
              <a:t>Numpy 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19F15-424B-478E-B858-133870621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675426"/>
            <a:ext cx="9410699" cy="3502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65EBF2-BEF6-4F88-9C9A-53EEF3EB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" y="4178424"/>
            <a:ext cx="9410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2482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CFF7-BF4B-4A44-B0FC-16EB74B9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25" y="142042"/>
            <a:ext cx="10353762" cy="648070"/>
          </a:xfrm>
        </p:spPr>
        <p:txBody>
          <a:bodyPr>
            <a:normAutofit/>
          </a:bodyPr>
          <a:lstStyle/>
          <a:p>
            <a:r>
              <a:rPr lang="en-IN" dirty="0"/>
              <a:t>Numpy 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26C16-3285-49DD-9F34-4B5FE2754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25" y="790112"/>
            <a:ext cx="10179742" cy="58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545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CFF7-BF4B-4A44-B0FC-16EB74B9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25" y="142042"/>
            <a:ext cx="10353762" cy="648070"/>
          </a:xfrm>
        </p:spPr>
        <p:txBody>
          <a:bodyPr>
            <a:normAutofit/>
          </a:bodyPr>
          <a:lstStyle/>
          <a:p>
            <a:r>
              <a:rPr lang="en-IN" dirty="0"/>
              <a:t>Numpy 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291EFB-E659-4F41-83A6-DB59408D8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27" y="790112"/>
            <a:ext cx="10234936" cy="58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340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CFF7-BF4B-4A44-B0FC-16EB74B9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25" y="142042"/>
            <a:ext cx="10353762" cy="648070"/>
          </a:xfrm>
        </p:spPr>
        <p:txBody>
          <a:bodyPr>
            <a:normAutofit/>
          </a:bodyPr>
          <a:lstStyle/>
          <a:p>
            <a:r>
              <a:rPr lang="en-IN" dirty="0"/>
              <a:t>Numpy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9E131-4662-484C-B606-FEC614222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42042"/>
            <a:ext cx="8928674" cy="559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5520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ACFF7-BF4B-4A44-B0FC-16EB74B9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25" y="142042"/>
            <a:ext cx="10353762" cy="648070"/>
          </a:xfrm>
        </p:spPr>
        <p:txBody>
          <a:bodyPr>
            <a:normAutofit/>
          </a:bodyPr>
          <a:lstStyle/>
          <a:p>
            <a:r>
              <a:rPr lang="en-IN" dirty="0"/>
              <a:t>Numpy 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01856-6170-4572-9FAC-1D754D434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25" y="663606"/>
            <a:ext cx="8235532" cy="607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35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113452"/>
              </p:ext>
            </p:extLst>
          </p:nvPr>
        </p:nvGraphicFramePr>
        <p:xfrm>
          <a:off x="359340" y="1966625"/>
          <a:ext cx="11249891" cy="435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9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5104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2953655-92DD-48C4-99D3-F7DA321AE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" t="2351" r="1567" b="1274"/>
          <a:stretch/>
        </p:blipFill>
        <p:spPr>
          <a:xfrm>
            <a:off x="2950021" y="1966625"/>
            <a:ext cx="6967425" cy="4351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0418BB-8E13-41F0-8954-81C6054C7D5D}"/>
              </a:ext>
            </a:extLst>
          </p:cNvPr>
          <p:cNvSpPr txBox="1"/>
          <p:nvPr/>
        </p:nvSpPr>
        <p:spPr>
          <a:xfrm>
            <a:off x="3950726" y="550852"/>
            <a:ext cx="678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E57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of ML /DS</a:t>
            </a:r>
          </a:p>
        </p:txBody>
      </p:sp>
    </p:spTree>
    <p:extLst>
      <p:ext uri="{BB962C8B-B14F-4D97-AF65-F5344CB8AC3E}">
        <p14:creationId xmlns:p14="http://schemas.microsoft.com/office/powerpoint/2010/main" val="19685416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5297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48C41-6B44-4D20-B0EE-74F236CA6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BB8736-A896-4A1B-A191-A697015CE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IN" sz="4800" dirty="0"/>
              <a:t>Data Science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83DD5-B36A-4CFD-8FA0-6307B1F1A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ABB57"/>
                </a:solidFill>
              </a:rPr>
              <a:t>								Noble Xavier </a:t>
            </a:r>
          </a:p>
        </p:txBody>
      </p:sp>
    </p:spTree>
    <p:extLst>
      <p:ext uri="{BB962C8B-B14F-4D97-AF65-F5344CB8AC3E}">
        <p14:creationId xmlns:p14="http://schemas.microsoft.com/office/powerpoint/2010/main" val="48063279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83737D-A3E8-464F-BA83-A2E50E2E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59" y="618154"/>
            <a:ext cx="109728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898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791B-31CC-48F4-AA81-45B02865E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A193AF-6A3A-4B29-A792-6EEBDB419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904875"/>
            <a:ext cx="109823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70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E4AE7B-2CC1-49C1-ACBF-C71AB336B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676275"/>
            <a:ext cx="112395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485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791B-31CC-48F4-AA81-45B02865E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2A893-F0A0-47BA-B527-1C1AE3389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819150"/>
            <a:ext cx="104394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0266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841F36-4293-4E88-946F-3D9BB5E21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661987"/>
            <a:ext cx="112395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0911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6864C-0326-4898-BA55-1D1F99B54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066800"/>
            <a:ext cx="11049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061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3B9625-9CA0-4FE1-8E90-B4E024D4B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35" y="603727"/>
            <a:ext cx="92011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1069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25FB5-824E-459C-A3C9-25E3E2119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001BF-B43E-4E78-99BF-F0286C34D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600075"/>
            <a:ext cx="113919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42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8864"/>
              </p:ext>
            </p:extLst>
          </p:nvPr>
        </p:nvGraphicFramePr>
        <p:xfrm>
          <a:off x="359340" y="1966625"/>
          <a:ext cx="11249891" cy="435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9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5104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375C4B4-A239-4B18-B48D-C14ED4E0F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84" y="2988549"/>
            <a:ext cx="11248648" cy="1980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0418BB-8E13-41F0-8954-81C6054C7D5D}"/>
              </a:ext>
            </a:extLst>
          </p:cNvPr>
          <p:cNvSpPr txBox="1"/>
          <p:nvPr/>
        </p:nvSpPr>
        <p:spPr>
          <a:xfrm>
            <a:off x="3950726" y="550852"/>
            <a:ext cx="678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E57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of ML /DS</a:t>
            </a:r>
          </a:p>
        </p:txBody>
      </p:sp>
    </p:spTree>
    <p:extLst>
      <p:ext uri="{BB962C8B-B14F-4D97-AF65-F5344CB8AC3E}">
        <p14:creationId xmlns:p14="http://schemas.microsoft.com/office/powerpoint/2010/main" val="217028072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9FD329-29D1-4E9E-9C62-788796D58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260" y="638268"/>
            <a:ext cx="10172970" cy="49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2062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E317-66FD-42D6-B346-0E62BED1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7BAFD-88D9-49BC-BCBD-4815FFC55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26C5F-82B7-4686-B5D4-41137BFF9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595312"/>
            <a:ext cx="105537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276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8DFD6-CFDE-4877-8FBB-0B9004890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74CE7-B8A0-4952-91B2-1BE1E5B0A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671512"/>
            <a:ext cx="1111567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5130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6ADB4-B848-4840-8504-8B5190B62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C423C-A029-4E1F-9EA9-D76A13718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933450"/>
            <a:ext cx="105346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933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96B19A-6927-49E2-BFB4-73B472705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919" y="620513"/>
            <a:ext cx="9704724" cy="484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0063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7306F-6EDD-4D9C-B20C-A368C1EE0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86D07-951F-4511-BD11-C283D5A07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1047750"/>
            <a:ext cx="110013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175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DF4FB-4FA2-4F59-8FE4-CF5C4C1BE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039AF-7941-4D9E-B957-77C397518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166812"/>
            <a:ext cx="108394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852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2BB03-B443-4D94-B16A-7A951810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80323-A29E-4657-A255-45F01E50D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9C723-B2F0-46B1-BBBB-ABAF3A4F7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581025"/>
            <a:ext cx="1077277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924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0521-3022-48E6-85DC-8D379F95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74216-B9B3-40A0-BC13-9056C800C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19D9F-8FA4-4B88-B285-1E58671DE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1004887"/>
            <a:ext cx="104870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084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04BE7D-0EAC-4E26-896A-CE7AEF6E7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98" y="237663"/>
            <a:ext cx="11144250" cy="247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60C7E3-86F0-4FB6-BC4F-1E9B1E3E9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78" y="2998618"/>
            <a:ext cx="107156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71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51265"/>
              </p:ext>
            </p:extLst>
          </p:nvPr>
        </p:nvGraphicFramePr>
        <p:xfrm>
          <a:off x="359340" y="1966625"/>
          <a:ext cx="11249891" cy="435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9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5104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20DB203-F186-41E9-B362-9F0BCB66C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" b="5071"/>
          <a:stretch/>
        </p:blipFill>
        <p:spPr>
          <a:xfrm>
            <a:off x="2549236" y="1966625"/>
            <a:ext cx="6539345" cy="4323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E90E4-2BFE-46AE-ACEF-BA29BE29E772}"/>
              </a:ext>
            </a:extLst>
          </p:cNvPr>
          <p:cNvSpPr txBox="1"/>
          <p:nvPr/>
        </p:nvSpPr>
        <p:spPr>
          <a:xfrm>
            <a:off x="238061" y="1340708"/>
            <a:ext cx="7694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 Health Care Industry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418BB-8E13-41F0-8954-81C6054C7D5D}"/>
              </a:ext>
            </a:extLst>
          </p:cNvPr>
          <p:cNvSpPr txBox="1"/>
          <p:nvPr/>
        </p:nvSpPr>
        <p:spPr>
          <a:xfrm>
            <a:off x="3950726" y="550852"/>
            <a:ext cx="678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E57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of ML /DS</a:t>
            </a:r>
          </a:p>
        </p:txBody>
      </p:sp>
    </p:spTree>
    <p:extLst>
      <p:ext uri="{BB962C8B-B14F-4D97-AF65-F5344CB8AC3E}">
        <p14:creationId xmlns:p14="http://schemas.microsoft.com/office/powerpoint/2010/main" val="37579511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269829-7C78-46C8-8E21-A15B6DDE9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085" y="371936"/>
            <a:ext cx="8683775" cy="521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205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ACA3A1-F2A0-4B97-A972-846A7540E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41" y="1317409"/>
            <a:ext cx="5012373" cy="3714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287B51-49DD-44CE-BFEE-7B4D1CCF3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98" y="1317409"/>
            <a:ext cx="5772528" cy="37800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5539D9-54FB-4C3D-9731-DA0F5CB980B4}"/>
              </a:ext>
            </a:extLst>
          </p:cNvPr>
          <p:cNvSpPr/>
          <p:nvPr/>
        </p:nvSpPr>
        <p:spPr>
          <a:xfrm>
            <a:off x="2818045" y="572156"/>
            <a:ext cx="4928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4"/>
              </a:rPr>
              <a:t>https://www.mathsisfun.com/data/percentiles.html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125181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51D2-6680-4A08-9019-C9B5DD11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4968"/>
            <a:ext cx="10353762" cy="624840"/>
          </a:xfrm>
        </p:spPr>
        <p:txBody>
          <a:bodyPr>
            <a:normAutofit/>
          </a:bodyPr>
          <a:lstStyle/>
          <a:p>
            <a:r>
              <a:rPr lang="en-IN" sz="3200" dirty="0"/>
              <a:t>Difference .</a:t>
            </a:r>
            <a:r>
              <a:rPr lang="en-IN" sz="3200" dirty="0" err="1"/>
              <a:t>loc</a:t>
            </a:r>
            <a:r>
              <a:rPr lang="en-IN" sz="3200" dirty="0"/>
              <a:t> and </a:t>
            </a:r>
            <a:r>
              <a:rPr lang="en-IN" sz="3200" dirty="0" err="1"/>
              <a:t>iloc</a:t>
            </a:r>
            <a:endParaRPr lang="en-IN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C436C-79EE-1C02-FC0D-88C9178F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69" y="1109662"/>
            <a:ext cx="10947272" cy="50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8350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51D2-6680-4A08-9019-C9B5DD11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4968"/>
            <a:ext cx="10353762" cy="624840"/>
          </a:xfrm>
        </p:spPr>
        <p:txBody>
          <a:bodyPr>
            <a:normAutofit/>
          </a:bodyPr>
          <a:lstStyle/>
          <a:p>
            <a:r>
              <a:rPr lang="en-IN" sz="3200" dirty="0"/>
              <a:t>Pandas Summary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6FBFB5-2EDD-48FF-974A-DF224A19A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023" y="751034"/>
            <a:ext cx="9952675" cy="53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2597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51D2-6680-4A08-9019-C9B5DD11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4968"/>
            <a:ext cx="10353762" cy="624840"/>
          </a:xfrm>
        </p:spPr>
        <p:txBody>
          <a:bodyPr>
            <a:normAutofit/>
          </a:bodyPr>
          <a:lstStyle/>
          <a:p>
            <a:r>
              <a:rPr lang="en-IN" sz="3200" dirty="0"/>
              <a:t>Pandas Summary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22E59-02ED-4AD5-A26A-5590C377C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36" y="1589639"/>
            <a:ext cx="77819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135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51D2-6680-4A08-9019-C9B5DD11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4968"/>
            <a:ext cx="10353762" cy="624840"/>
          </a:xfrm>
        </p:spPr>
        <p:txBody>
          <a:bodyPr>
            <a:normAutofit/>
          </a:bodyPr>
          <a:lstStyle/>
          <a:p>
            <a:r>
              <a:rPr lang="en-IN" sz="3200" dirty="0"/>
              <a:t>Pandas Summary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5BAE5-4E7F-4A3F-AB0B-0A1FC54A7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35" y="640080"/>
            <a:ext cx="9877425" cy="58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849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51D2-6680-4A08-9019-C9B5DD11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4968"/>
            <a:ext cx="10353762" cy="624840"/>
          </a:xfrm>
        </p:spPr>
        <p:txBody>
          <a:bodyPr>
            <a:normAutofit/>
          </a:bodyPr>
          <a:lstStyle/>
          <a:p>
            <a:r>
              <a:rPr lang="en-IN" sz="3200" dirty="0"/>
              <a:t>Pandas Summary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AC910-B846-422B-8E54-C216282C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9" y="713232"/>
            <a:ext cx="9685059" cy="58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828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51D2-6680-4A08-9019-C9B5DD11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4968"/>
            <a:ext cx="10353762" cy="624840"/>
          </a:xfrm>
        </p:spPr>
        <p:txBody>
          <a:bodyPr>
            <a:normAutofit/>
          </a:bodyPr>
          <a:lstStyle/>
          <a:p>
            <a:r>
              <a:rPr lang="en-IN" sz="3200" dirty="0"/>
              <a:t>Pandas Summary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42F49-F237-4114-80D0-FF15F833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73" y="640080"/>
            <a:ext cx="9156883" cy="601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9793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51D2-6680-4A08-9019-C9B5DD11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4968"/>
            <a:ext cx="10353762" cy="624840"/>
          </a:xfrm>
        </p:spPr>
        <p:txBody>
          <a:bodyPr>
            <a:normAutofit/>
          </a:bodyPr>
          <a:lstStyle/>
          <a:p>
            <a:r>
              <a:rPr lang="en-IN" sz="3200" dirty="0"/>
              <a:t>Pandas Summary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5E8E7-4164-44AE-BF83-50F63ED4E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749808"/>
            <a:ext cx="93821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4190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48C41-6B44-4D20-B0EE-74F236CA6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BB8736-A896-4A1B-A191-A697015CE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IN" sz="4800" dirty="0"/>
              <a:t>Data Science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83DD5-B36A-4CFD-8FA0-6307B1F1A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ABB57"/>
                </a:solidFill>
              </a:rPr>
              <a:t>								Noble Xavier </a:t>
            </a:r>
          </a:p>
        </p:txBody>
      </p:sp>
    </p:spTree>
    <p:extLst>
      <p:ext uri="{BB962C8B-B14F-4D97-AF65-F5344CB8AC3E}">
        <p14:creationId xmlns:p14="http://schemas.microsoft.com/office/powerpoint/2010/main" val="3805316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099081"/>
              </p:ext>
            </p:extLst>
          </p:nvPr>
        </p:nvGraphicFramePr>
        <p:xfrm>
          <a:off x="359340" y="1966625"/>
          <a:ext cx="11249891" cy="435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9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5104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FDE90E4-2BFE-46AE-ACEF-BA29BE29E772}"/>
              </a:ext>
            </a:extLst>
          </p:cNvPr>
          <p:cNvSpPr txBox="1"/>
          <p:nvPr/>
        </p:nvSpPr>
        <p:spPr>
          <a:xfrm>
            <a:off x="219588" y="1128276"/>
            <a:ext cx="7694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 Space Research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5F1B0-A8F0-45F3-BC65-122B3DBDD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" t="2758" r="1469" b="6309"/>
          <a:stretch/>
        </p:blipFill>
        <p:spPr>
          <a:xfrm>
            <a:off x="2964872" y="1958109"/>
            <a:ext cx="6520873" cy="4350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0418BB-8E13-41F0-8954-81C6054C7D5D}"/>
              </a:ext>
            </a:extLst>
          </p:cNvPr>
          <p:cNvSpPr txBox="1"/>
          <p:nvPr/>
        </p:nvSpPr>
        <p:spPr>
          <a:xfrm>
            <a:off x="3950726" y="550852"/>
            <a:ext cx="678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E57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of ML /DS</a:t>
            </a:r>
          </a:p>
        </p:txBody>
      </p:sp>
    </p:spTree>
    <p:extLst>
      <p:ext uri="{BB962C8B-B14F-4D97-AF65-F5344CB8AC3E}">
        <p14:creationId xmlns:p14="http://schemas.microsoft.com/office/powerpoint/2010/main" val="112950719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EB2FF9-1104-4BC6-B1E1-EE089CFE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6" y="429596"/>
            <a:ext cx="112966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6715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F935-9AD8-4B95-921F-5D4544168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165A9-7489-4177-9215-99B38749B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03F60-EB97-4100-864D-5774F7B9A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26" y="538995"/>
            <a:ext cx="114681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0936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2347-C866-4936-BF42-6DA20DFA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Types of Plots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595C4A-6C0F-43EE-9A19-9D77A4FBF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602" y="1866900"/>
            <a:ext cx="7666108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5558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EFF9F9-E910-4190-BCB7-82BB41C3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1524000"/>
            <a:ext cx="98964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1072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19317C-989F-4566-87C8-FDDAABFD9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376362"/>
            <a:ext cx="98583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4302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3471DA-1C62-4E4D-85C2-41B6CF2C0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700" y="185507"/>
            <a:ext cx="9925505" cy="49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387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A0050D-07E2-4C97-B27D-3400BEAE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2" y="871030"/>
            <a:ext cx="10539043" cy="489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260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CEF4C1-7B37-4E39-AEF0-52B7806F6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148" y="1091028"/>
            <a:ext cx="9152880" cy="5052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307DE4-0559-49A3-AE52-6CF563DE16A2}"/>
              </a:ext>
            </a:extLst>
          </p:cNvPr>
          <p:cNvSpPr txBox="1"/>
          <p:nvPr/>
        </p:nvSpPr>
        <p:spPr>
          <a:xfrm>
            <a:off x="1200705" y="42345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https://matplotlib.org/stable/gallery/color/named_colors.html</a:t>
            </a:r>
          </a:p>
        </p:txBody>
      </p:sp>
    </p:spTree>
    <p:extLst>
      <p:ext uri="{BB962C8B-B14F-4D97-AF65-F5344CB8AC3E}">
        <p14:creationId xmlns:p14="http://schemas.microsoft.com/office/powerpoint/2010/main" val="9615581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289388-1B3A-4C55-A801-3BA032580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294" y="478469"/>
            <a:ext cx="9440701" cy="456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0474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74BFA-DEA0-41B9-9B0A-5E2DD5263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523875"/>
            <a:ext cx="1119187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05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930013"/>
              </p:ext>
            </p:extLst>
          </p:nvPr>
        </p:nvGraphicFramePr>
        <p:xfrm>
          <a:off x="359340" y="1966625"/>
          <a:ext cx="11249891" cy="435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9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5104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0729763-0782-46B0-AC44-898F5E92C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56"/>
          <a:stretch/>
        </p:blipFill>
        <p:spPr>
          <a:xfrm>
            <a:off x="3104568" y="1966625"/>
            <a:ext cx="5759433" cy="4337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0418BB-8E13-41F0-8954-81C6054C7D5D}"/>
              </a:ext>
            </a:extLst>
          </p:cNvPr>
          <p:cNvSpPr txBox="1"/>
          <p:nvPr/>
        </p:nvSpPr>
        <p:spPr>
          <a:xfrm>
            <a:off x="3950726" y="550852"/>
            <a:ext cx="678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E57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of ML /DS</a:t>
            </a:r>
          </a:p>
        </p:txBody>
      </p:sp>
    </p:spTree>
    <p:extLst>
      <p:ext uri="{BB962C8B-B14F-4D97-AF65-F5344CB8AC3E}">
        <p14:creationId xmlns:p14="http://schemas.microsoft.com/office/powerpoint/2010/main" val="361919076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CBE860-8937-4101-98E7-8621EE65A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055" y="345304"/>
            <a:ext cx="10193969" cy="499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794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775B-7310-4C38-973A-0F3351E1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Bar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AD2D7-12E8-4555-A418-E228CC201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47" y="1866900"/>
            <a:ext cx="96678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7842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6673-48FC-4E60-9143-3E99A634D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4E89CF-969D-4BFC-8EE0-850F1DA39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443" y="1866900"/>
            <a:ext cx="10200608" cy="368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7446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12349C-4B85-4385-968B-128A0A31A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610" y="549490"/>
            <a:ext cx="10499975" cy="536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7735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269E-08A9-4DCE-B368-F0B706F68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Scatter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92DA3-C9C9-43E2-9E7B-30D820D14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295524"/>
            <a:ext cx="101441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0032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E3E1-68CD-4CE6-9D82-A59AD35E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Stack \Area Graph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0E3CE4-FC0D-46B4-9028-79F130BFC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148" y="1969917"/>
            <a:ext cx="7832401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1426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E6B0D-274D-4DFB-A1A2-C5E8AE3B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Pie Chart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346DD3-FC89-4F5A-9C72-B0D4FADE6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835" y="2103083"/>
            <a:ext cx="916614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3397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665B8D-D61E-482E-8212-0F9D4BD36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996" y="558369"/>
            <a:ext cx="10384860" cy="47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683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14A1CC-1FDF-4E10-BC15-88FAB09A2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975" y="496225"/>
            <a:ext cx="10220166" cy="511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9301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F18E25-D07D-442C-9344-911EF3A75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625" y="526629"/>
            <a:ext cx="10409742" cy="507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37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3DCDDE-4057-4F0B-AD41-372A2210DB26}"/>
              </a:ext>
            </a:extLst>
          </p:cNvPr>
          <p:cNvSpPr txBox="1"/>
          <p:nvPr/>
        </p:nvSpPr>
        <p:spPr>
          <a:xfrm>
            <a:off x="5216033" y="201839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62353-3DF1-43DE-9CBA-E3E456E0A31F}"/>
              </a:ext>
            </a:extLst>
          </p:cNvPr>
          <p:cNvSpPr txBox="1"/>
          <p:nvPr/>
        </p:nvSpPr>
        <p:spPr>
          <a:xfrm>
            <a:off x="1059492" y="683538"/>
            <a:ext cx="97476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Data Science Skills</a:t>
            </a:r>
            <a:endParaRPr lang="ko-KR" altLang="en-US" sz="2800" b="1" dirty="0">
              <a:solidFill>
                <a:srgbClr val="0E5733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7A849-883A-4FB0-9C00-B5C9AD40E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5" y="1847191"/>
            <a:ext cx="3815433" cy="3168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3AF0A-666E-4C54-B1D4-75B5B695B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164" y="1847191"/>
            <a:ext cx="4174836" cy="3227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13EEE6-0E0E-41FC-BDC4-156C0B1B5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112" y="1847191"/>
            <a:ext cx="4448060" cy="35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9981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624F6-657F-4A44-8D1E-0E33391DF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11480"/>
            <a:ext cx="10353762" cy="830580"/>
          </a:xfrm>
        </p:spPr>
        <p:txBody>
          <a:bodyPr>
            <a:normAutofit/>
          </a:bodyPr>
          <a:lstStyle/>
          <a:p>
            <a:r>
              <a:rPr lang="en-IN" sz="2400" dirty="0"/>
              <a:t>https://matplotlib.org/stable/api/markers_api.html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DCA069-1629-4ED6-BB97-5273AA7AE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855" y="1356981"/>
            <a:ext cx="9002562" cy="444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8930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AE88AB-8EDD-4ED1-BD66-2559526DD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354" y="496224"/>
            <a:ext cx="9401209" cy="460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1400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48C41-6B44-4D20-B0EE-74F236CA6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BB8736-A896-4A1B-A191-A697015CE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IN" sz="4800" dirty="0"/>
              <a:t>Data Science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83DD5-B36A-4CFD-8FA0-6307B1F1A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ABB57"/>
                </a:solidFill>
              </a:rPr>
              <a:t>								Noble Xavier </a:t>
            </a:r>
          </a:p>
        </p:txBody>
      </p:sp>
    </p:spTree>
    <p:extLst>
      <p:ext uri="{BB962C8B-B14F-4D97-AF65-F5344CB8AC3E}">
        <p14:creationId xmlns:p14="http://schemas.microsoft.com/office/powerpoint/2010/main" val="2282927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F20AF6-A2A1-400D-8402-59A7331C3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89" y="557536"/>
            <a:ext cx="9765016" cy="499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106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FF9E07-D51B-4041-9DF0-F887B467D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60" y="593509"/>
            <a:ext cx="101536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406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125B47-70D9-47FF-8EF1-304D98FA1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333500"/>
            <a:ext cx="101060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903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50441-CF70-4158-89DF-DB21B192B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7174"/>
            <a:ext cx="10353762" cy="1257300"/>
          </a:xfrm>
        </p:spPr>
        <p:txBody>
          <a:bodyPr/>
          <a:lstStyle/>
          <a:p>
            <a:r>
              <a:rPr lang="en-IN" dirty="0"/>
              <a:t>Categorical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68312-5D3B-41C0-AF42-E2C76CDAA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B347F-4EEC-405B-AF6E-95C0DCF1D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01" y="1766424"/>
            <a:ext cx="104965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2879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EBAA03-183D-4DCE-B5BA-D238F22A8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70" y="807359"/>
            <a:ext cx="5381625" cy="59130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FB6C42-8C3F-45BA-9987-3F8A668B1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03" y="70743"/>
            <a:ext cx="10353762" cy="736616"/>
          </a:xfrm>
        </p:spPr>
        <p:txBody>
          <a:bodyPr/>
          <a:lstStyle/>
          <a:p>
            <a:r>
              <a:rPr lang="en-IN" dirty="0"/>
              <a:t>Types of Plots </a:t>
            </a:r>
          </a:p>
        </p:txBody>
      </p:sp>
    </p:spTree>
    <p:extLst>
      <p:ext uri="{BB962C8B-B14F-4D97-AF65-F5344CB8AC3E}">
        <p14:creationId xmlns:p14="http://schemas.microsoft.com/office/powerpoint/2010/main" val="139990194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73BC-9543-4409-A3D7-26A1E566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387658"/>
            <a:ext cx="10353762" cy="642151"/>
          </a:xfrm>
        </p:spPr>
        <p:txBody>
          <a:bodyPr>
            <a:normAutofit/>
          </a:bodyPr>
          <a:lstStyle/>
          <a:p>
            <a:r>
              <a:rPr lang="en-IN" sz="2800" dirty="0"/>
              <a:t>Types of Category plots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507A3B-1D3C-48D6-9C09-35CFE737E254}"/>
              </a:ext>
            </a:extLst>
          </p:cNvPr>
          <p:cNvSpPr/>
          <p:nvPr/>
        </p:nvSpPr>
        <p:spPr>
          <a:xfrm>
            <a:off x="924443" y="1548583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Categorical scatterplots:</a:t>
            </a:r>
          </a:p>
          <a:p>
            <a:endParaRPr lang="en-IN" dirty="0"/>
          </a:p>
          <a:p>
            <a:r>
              <a:rPr lang="en-IN" dirty="0"/>
              <a:t>- :</a:t>
            </a:r>
            <a:r>
              <a:rPr lang="en-IN" dirty="0" err="1"/>
              <a:t>func</a:t>
            </a:r>
            <a:r>
              <a:rPr lang="en-IN" dirty="0"/>
              <a:t>:`</a:t>
            </a:r>
            <a:r>
              <a:rPr lang="en-IN" dirty="0" err="1"/>
              <a:t>stripplot</a:t>
            </a:r>
            <a:r>
              <a:rPr lang="en-IN" dirty="0"/>
              <a:t>` (with ``kind="strip"``; the default)</a:t>
            </a:r>
          </a:p>
          <a:p>
            <a:r>
              <a:rPr lang="en-IN" dirty="0"/>
              <a:t>- :</a:t>
            </a:r>
            <a:r>
              <a:rPr lang="en-IN" dirty="0" err="1"/>
              <a:t>func</a:t>
            </a:r>
            <a:r>
              <a:rPr lang="en-IN" dirty="0"/>
              <a:t>:`</a:t>
            </a:r>
            <a:r>
              <a:rPr lang="en-IN" dirty="0" err="1"/>
              <a:t>swarmplot</a:t>
            </a:r>
            <a:r>
              <a:rPr lang="en-IN" dirty="0"/>
              <a:t>` (with ``kind="swarm"``)</a:t>
            </a:r>
          </a:p>
          <a:p>
            <a:endParaRPr lang="en-IN" dirty="0"/>
          </a:p>
          <a:p>
            <a:r>
              <a:rPr lang="en-IN" dirty="0"/>
              <a:t>Categorical distribution plots:</a:t>
            </a:r>
          </a:p>
          <a:p>
            <a:endParaRPr lang="en-IN" dirty="0"/>
          </a:p>
          <a:p>
            <a:r>
              <a:rPr lang="en-IN" dirty="0"/>
              <a:t>- :</a:t>
            </a:r>
            <a:r>
              <a:rPr lang="en-IN" dirty="0" err="1"/>
              <a:t>func</a:t>
            </a:r>
            <a:r>
              <a:rPr lang="en-IN" dirty="0"/>
              <a:t>:`boxplot` (with ``kind="box"``)</a:t>
            </a:r>
          </a:p>
          <a:p>
            <a:r>
              <a:rPr lang="en-IN" dirty="0"/>
              <a:t>- :</a:t>
            </a:r>
            <a:r>
              <a:rPr lang="en-IN" dirty="0" err="1"/>
              <a:t>func</a:t>
            </a:r>
            <a:r>
              <a:rPr lang="en-IN" dirty="0"/>
              <a:t>:`</a:t>
            </a:r>
            <a:r>
              <a:rPr lang="en-IN" dirty="0" err="1"/>
              <a:t>violinplot</a:t>
            </a:r>
            <a:r>
              <a:rPr lang="en-IN" dirty="0"/>
              <a:t>` (with ``kind="violin"``)</a:t>
            </a:r>
          </a:p>
          <a:p>
            <a:r>
              <a:rPr lang="en-IN" dirty="0"/>
              <a:t>- :</a:t>
            </a:r>
            <a:r>
              <a:rPr lang="en-IN" dirty="0" err="1"/>
              <a:t>func</a:t>
            </a:r>
            <a:r>
              <a:rPr lang="en-IN" dirty="0"/>
              <a:t>:`</a:t>
            </a:r>
            <a:r>
              <a:rPr lang="en-IN" dirty="0" err="1"/>
              <a:t>boxenplot</a:t>
            </a:r>
            <a:r>
              <a:rPr lang="en-IN" dirty="0"/>
              <a:t>` (with ``kind="</a:t>
            </a:r>
            <a:r>
              <a:rPr lang="en-IN" dirty="0" err="1"/>
              <a:t>boxen</a:t>
            </a:r>
            <a:r>
              <a:rPr lang="en-IN" dirty="0"/>
              <a:t>"``)</a:t>
            </a:r>
          </a:p>
          <a:p>
            <a:endParaRPr lang="en-IN" dirty="0"/>
          </a:p>
          <a:p>
            <a:r>
              <a:rPr lang="en-IN" dirty="0"/>
              <a:t>Categorical estimate plots:</a:t>
            </a:r>
          </a:p>
          <a:p>
            <a:endParaRPr lang="en-IN" dirty="0"/>
          </a:p>
          <a:p>
            <a:r>
              <a:rPr lang="en-IN" dirty="0"/>
              <a:t>- :</a:t>
            </a:r>
            <a:r>
              <a:rPr lang="en-IN" dirty="0" err="1"/>
              <a:t>func</a:t>
            </a:r>
            <a:r>
              <a:rPr lang="en-IN" dirty="0"/>
              <a:t>:`</a:t>
            </a:r>
            <a:r>
              <a:rPr lang="en-IN" dirty="0" err="1"/>
              <a:t>pointplot</a:t>
            </a:r>
            <a:r>
              <a:rPr lang="en-IN" dirty="0"/>
              <a:t>` (with ``kind="point"``)</a:t>
            </a:r>
          </a:p>
          <a:p>
            <a:r>
              <a:rPr lang="en-IN" dirty="0"/>
              <a:t>- :</a:t>
            </a:r>
            <a:r>
              <a:rPr lang="en-IN" dirty="0" err="1"/>
              <a:t>func</a:t>
            </a:r>
            <a:r>
              <a:rPr lang="en-IN" dirty="0"/>
              <a:t>:`</a:t>
            </a:r>
            <a:r>
              <a:rPr lang="en-IN" dirty="0" err="1"/>
              <a:t>barplot</a:t>
            </a:r>
            <a:r>
              <a:rPr lang="en-IN" dirty="0"/>
              <a:t>` (with ``kind="bar"``)</a:t>
            </a:r>
          </a:p>
          <a:p>
            <a:r>
              <a:rPr lang="en-IN" dirty="0"/>
              <a:t>- :</a:t>
            </a:r>
            <a:r>
              <a:rPr lang="en-IN" dirty="0" err="1"/>
              <a:t>func</a:t>
            </a:r>
            <a:r>
              <a:rPr lang="en-IN" dirty="0"/>
              <a:t>:`</a:t>
            </a:r>
            <a:r>
              <a:rPr lang="en-IN" dirty="0" err="1"/>
              <a:t>countplot</a:t>
            </a:r>
            <a:r>
              <a:rPr lang="en-IN" dirty="0"/>
              <a:t>` (with ``kind="count"``)</a:t>
            </a:r>
          </a:p>
        </p:txBody>
      </p:sp>
    </p:spTree>
    <p:extLst>
      <p:ext uri="{BB962C8B-B14F-4D97-AF65-F5344CB8AC3E}">
        <p14:creationId xmlns:p14="http://schemas.microsoft.com/office/powerpoint/2010/main" val="8354218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48C41-6B44-4D20-B0EE-74F236CA6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BB8736-A896-4A1B-A191-A697015CE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IN" sz="4800" dirty="0"/>
              <a:t>Data Science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83DD5-B36A-4CFD-8FA0-6307B1F1A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ABB57"/>
                </a:solidFill>
              </a:rPr>
              <a:t>								Noble Xavier </a:t>
            </a:r>
          </a:p>
        </p:txBody>
      </p:sp>
    </p:spTree>
    <p:extLst>
      <p:ext uri="{BB962C8B-B14F-4D97-AF65-F5344CB8AC3E}">
        <p14:creationId xmlns:p14="http://schemas.microsoft.com/office/powerpoint/2010/main" val="3567410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3DCDDE-4057-4F0B-AD41-372A2210DB26}"/>
              </a:ext>
            </a:extLst>
          </p:cNvPr>
          <p:cNvSpPr txBox="1"/>
          <p:nvPr/>
        </p:nvSpPr>
        <p:spPr>
          <a:xfrm>
            <a:off x="5216033" y="201839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62353-3DF1-43DE-9CBA-E3E456E0A31F}"/>
              </a:ext>
            </a:extLst>
          </p:cNvPr>
          <p:cNvSpPr txBox="1"/>
          <p:nvPr/>
        </p:nvSpPr>
        <p:spPr>
          <a:xfrm>
            <a:off x="985585" y="644940"/>
            <a:ext cx="97476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Data Growth  </a:t>
            </a:r>
            <a:endParaRPr lang="ko-KR" altLang="en-US" sz="2800" b="1" dirty="0">
              <a:solidFill>
                <a:srgbClr val="0E5733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BCF83-04EE-4EE3-ADD1-81CDCFB69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9"/>
          <a:stretch/>
        </p:blipFill>
        <p:spPr>
          <a:xfrm>
            <a:off x="563417" y="1330036"/>
            <a:ext cx="11219007" cy="516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5151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0479D-24D6-46A1-8E09-7AE95D7E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6802E-387D-440A-A67C-25BE1382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747712"/>
            <a:ext cx="110775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2868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B359-A322-445D-B9E2-7A5661EC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Pre-Processing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48645-E6D4-475E-B2F6-09325B8BC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Import relevant libraries </a:t>
            </a:r>
          </a:p>
          <a:p>
            <a:r>
              <a:rPr lang="en-IN" dirty="0"/>
              <a:t>Import the Data Set to analyse and clean for prediction </a:t>
            </a:r>
          </a:p>
          <a:p>
            <a:r>
              <a:rPr lang="en-IN" dirty="0"/>
              <a:t>Missing value treatment(Impute the dataset)</a:t>
            </a:r>
          </a:p>
          <a:p>
            <a:pPr lvl="1"/>
            <a:r>
              <a:rPr lang="en-IN" dirty="0"/>
              <a:t>In numerical data</a:t>
            </a:r>
          </a:p>
          <a:p>
            <a:pPr lvl="2"/>
            <a:r>
              <a:rPr lang="en-IN" dirty="0"/>
              <a:t>Populate with mean –When there  is no outlier</a:t>
            </a:r>
          </a:p>
          <a:p>
            <a:pPr lvl="2"/>
            <a:r>
              <a:rPr lang="en-IN" dirty="0"/>
              <a:t>Populate with median – When there is outlier</a:t>
            </a:r>
          </a:p>
          <a:p>
            <a:pPr lvl="1"/>
            <a:r>
              <a:rPr lang="en-IN" dirty="0"/>
              <a:t>Categorical data– Mode imputation – Maximum data category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941742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B359-A322-445D-B9E2-7A5661EC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Pre-Processing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48645-E6D4-475E-B2F6-09325B8BC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Encoding</a:t>
            </a:r>
          </a:p>
          <a:p>
            <a:pPr lvl="1"/>
            <a:r>
              <a:rPr lang="en-IN" dirty="0"/>
              <a:t>Label  Encoding – Convert to number </a:t>
            </a:r>
          </a:p>
          <a:p>
            <a:pPr lvl="1"/>
            <a:r>
              <a:rPr lang="en-IN" dirty="0"/>
              <a:t>One hot Encoding – Create multiple columns based on number of unique record count</a:t>
            </a:r>
          </a:p>
          <a:p>
            <a:r>
              <a:rPr lang="en-IN" dirty="0"/>
              <a:t>Feature Scaling </a:t>
            </a:r>
          </a:p>
          <a:p>
            <a:pPr lvl="1"/>
            <a:r>
              <a:rPr lang="en-IN" dirty="0"/>
              <a:t>Standardization – When there  no outlier </a:t>
            </a:r>
          </a:p>
          <a:p>
            <a:pPr lvl="1"/>
            <a:r>
              <a:rPr lang="en-IN" dirty="0"/>
              <a:t>Normalization/ Min Max Scaler :  When there is  outlier</a:t>
            </a:r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212981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2E6379-FBF0-4EAF-9B27-40E479F91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914" y="904875"/>
            <a:ext cx="8255081" cy="493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7267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4144F-0FB8-4A4B-8443-F06262C0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Reason for Feature Scaling </a:t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6189F-C7AA-423A-AC0C-21AB51737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4" y="1362075"/>
            <a:ext cx="7523036" cy="505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742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B9E27-03D3-423A-AAAE-006592A0B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3955F8-0C05-433A-900A-99780DE6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235903"/>
            <a:ext cx="11184637" cy="590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9399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19F70F-0357-4A44-966B-8176D42D8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947" y="3061145"/>
            <a:ext cx="3495875" cy="1145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191605-05DE-42B9-BB6F-97213777FC0D}"/>
              </a:ext>
            </a:extLst>
          </p:cNvPr>
          <p:cNvSpPr txBox="1"/>
          <p:nvPr/>
        </p:nvSpPr>
        <p:spPr>
          <a:xfrm>
            <a:off x="1028700" y="2465308"/>
            <a:ext cx="240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Standardization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B7907-9EB6-4FDF-A7B7-027D0F2C5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9" y="2952750"/>
            <a:ext cx="3419475" cy="1253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7FFD7E-FBB4-4AE7-AEFD-2C4EAA598110}"/>
              </a:ext>
            </a:extLst>
          </p:cNvPr>
          <p:cNvSpPr txBox="1"/>
          <p:nvPr/>
        </p:nvSpPr>
        <p:spPr>
          <a:xfrm>
            <a:off x="7220704" y="2324576"/>
            <a:ext cx="240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Min Max Scaler </a:t>
            </a:r>
          </a:p>
        </p:txBody>
      </p:sp>
    </p:spTree>
    <p:extLst>
      <p:ext uri="{BB962C8B-B14F-4D97-AF65-F5344CB8AC3E}">
        <p14:creationId xmlns:p14="http://schemas.microsoft.com/office/powerpoint/2010/main" val="98579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633373"/>
              </p:ext>
            </p:extLst>
          </p:nvPr>
        </p:nvGraphicFramePr>
        <p:xfrm>
          <a:off x="720436" y="1966625"/>
          <a:ext cx="10584873" cy="435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4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5104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FB3593E-9CBE-4991-A4BB-F77A8872C686}"/>
              </a:ext>
            </a:extLst>
          </p:cNvPr>
          <p:cNvSpPr txBox="1"/>
          <p:nvPr/>
        </p:nvSpPr>
        <p:spPr>
          <a:xfrm>
            <a:off x="720436" y="886557"/>
            <a:ext cx="27197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rgbClr val="0E5733"/>
                </a:solidFill>
                <a:cs typeface="Arial" pitchFamily="34" charset="0"/>
              </a:rPr>
              <a:t>Agenda</a:t>
            </a:r>
            <a:endParaRPr lang="ko-KR" altLang="en-US" sz="6000" dirty="0">
              <a:solidFill>
                <a:srgbClr val="0E5733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7C6A25-F678-4B72-AF85-77E3CA7AA095}"/>
              </a:ext>
            </a:extLst>
          </p:cNvPr>
          <p:cNvSpPr txBox="1"/>
          <p:nvPr/>
        </p:nvSpPr>
        <p:spPr>
          <a:xfrm>
            <a:off x="1109974" y="2095435"/>
            <a:ext cx="9748621" cy="409342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Future Skills </a:t>
            </a:r>
          </a:p>
          <a:p>
            <a:endParaRPr lang="en-US" altLang="ko-KR" sz="20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Job Opportunities</a:t>
            </a:r>
          </a:p>
          <a:p>
            <a:endParaRPr lang="en-US" altLang="ko-KR" sz="20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Job Roles and Average Salary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Data Science Application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Data / Data Growth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Difference AI, ML, DL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Machine Learning Steps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208519"/>
              </p:ext>
            </p:extLst>
          </p:nvPr>
        </p:nvGraphicFramePr>
        <p:xfrm>
          <a:off x="6299200" y="1966625"/>
          <a:ext cx="4239491" cy="4324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9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45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8C75CF65-6972-4714-BC87-D1D77230F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805" y="2470979"/>
            <a:ext cx="2860783" cy="298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3DCDDE-4057-4F0B-AD41-372A2210DB26}"/>
              </a:ext>
            </a:extLst>
          </p:cNvPr>
          <p:cNvSpPr txBox="1"/>
          <p:nvPr/>
        </p:nvSpPr>
        <p:spPr>
          <a:xfrm>
            <a:off x="5216033" y="201839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C0DEE-FD4F-4D1F-B60B-4D7EA2E1F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3" t="1988" r="8941"/>
          <a:stretch/>
        </p:blipFill>
        <p:spPr>
          <a:xfrm>
            <a:off x="1514764" y="1293091"/>
            <a:ext cx="8968509" cy="4950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62353-3DF1-43DE-9CBA-E3E456E0A31F}"/>
              </a:ext>
            </a:extLst>
          </p:cNvPr>
          <p:cNvSpPr txBox="1"/>
          <p:nvPr/>
        </p:nvSpPr>
        <p:spPr>
          <a:xfrm>
            <a:off x="985585" y="644940"/>
            <a:ext cx="97476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Data Growth  </a:t>
            </a:r>
            <a:endParaRPr lang="ko-KR" altLang="en-US" sz="2800" b="1" dirty="0">
              <a:solidFill>
                <a:srgbClr val="0E573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39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3DCDDE-4057-4F0B-AD41-372A2210DB26}"/>
              </a:ext>
            </a:extLst>
          </p:cNvPr>
          <p:cNvSpPr txBox="1"/>
          <p:nvPr/>
        </p:nvSpPr>
        <p:spPr>
          <a:xfrm>
            <a:off x="5216033" y="201839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62353-3DF1-43DE-9CBA-E3E456E0A31F}"/>
              </a:ext>
            </a:extLst>
          </p:cNvPr>
          <p:cNvSpPr txBox="1"/>
          <p:nvPr/>
        </p:nvSpPr>
        <p:spPr>
          <a:xfrm>
            <a:off x="985585" y="689646"/>
            <a:ext cx="97476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Tools </a:t>
            </a:r>
            <a:endParaRPr lang="ko-KR" altLang="en-US" sz="2800" b="1" dirty="0">
              <a:solidFill>
                <a:srgbClr val="0E5733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0A3BDA-F9B6-4EB6-877B-86257754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1520913"/>
            <a:ext cx="107918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78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3DCDDE-4057-4F0B-AD41-372A2210DB26}"/>
              </a:ext>
            </a:extLst>
          </p:cNvPr>
          <p:cNvSpPr txBox="1"/>
          <p:nvPr/>
        </p:nvSpPr>
        <p:spPr>
          <a:xfrm>
            <a:off x="5216033" y="201839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62353-3DF1-43DE-9CBA-E3E456E0A31F}"/>
              </a:ext>
            </a:extLst>
          </p:cNvPr>
          <p:cNvSpPr txBox="1"/>
          <p:nvPr/>
        </p:nvSpPr>
        <p:spPr>
          <a:xfrm>
            <a:off x="985585" y="610044"/>
            <a:ext cx="97476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Applications</a:t>
            </a:r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 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4ED9F-FD3D-4306-BC68-28FCFA7AD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76" r="57004" b="9768"/>
          <a:stretch/>
        </p:blipFill>
        <p:spPr>
          <a:xfrm>
            <a:off x="376492" y="1496291"/>
            <a:ext cx="4287872" cy="4378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94ED9F-FD3D-4306-BC68-28FCFA7AD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32"/>
          <a:stretch/>
        </p:blipFill>
        <p:spPr>
          <a:xfrm>
            <a:off x="4753855" y="1528342"/>
            <a:ext cx="6991611" cy="45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24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3DCDDE-4057-4F0B-AD41-372A2210DB26}"/>
              </a:ext>
            </a:extLst>
          </p:cNvPr>
          <p:cNvSpPr txBox="1"/>
          <p:nvPr/>
        </p:nvSpPr>
        <p:spPr>
          <a:xfrm>
            <a:off x="5216033" y="201839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62353-3DF1-43DE-9CBA-E3E456E0A31F}"/>
              </a:ext>
            </a:extLst>
          </p:cNvPr>
          <p:cNvSpPr txBox="1"/>
          <p:nvPr/>
        </p:nvSpPr>
        <p:spPr>
          <a:xfrm>
            <a:off x="984680" y="622975"/>
            <a:ext cx="97476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Customer Segmentation</a:t>
            </a:r>
            <a:endParaRPr lang="ko-KR" altLang="en-US" sz="2800" b="1" dirty="0">
              <a:solidFill>
                <a:srgbClr val="0E5733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0E492-1C9D-4630-81E5-65E3B75DC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3"/>
          <a:stretch/>
        </p:blipFill>
        <p:spPr>
          <a:xfrm>
            <a:off x="1967344" y="1373828"/>
            <a:ext cx="7782355" cy="3389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922244-0E9E-4307-A199-76477A78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344" y="4763276"/>
            <a:ext cx="7952511" cy="184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14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3DCDDE-4057-4F0B-AD41-372A2210DB26}"/>
              </a:ext>
            </a:extLst>
          </p:cNvPr>
          <p:cNvSpPr txBox="1"/>
          <p:nvPr/>
        </p:nvSpPr>
        <p:spPr>
          <a:xfrm>
            <a:off x="5216033" y="201839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62353-3DF1-43DE-9CBA-E3E456E0A31F}"/>
              </a:ext>
            </a:extLst>
          </p:cNvPr>
          <p:cNvSpPr txBox="1"/>
          <p:nvPr/>
        </p:nvSpPr>
        <p:spPr>
          <a:xfrm>
            <a:off x="781453" y="644940"/>
            <a:ext cx="97476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AI ,ML, DL </a:t>
            </a:r>
            <a:endParaRPr lang="ko-KR" altLang="en-US" sz="2800" b="1" dirty="0">
              <a:solidFill>
                <a:srgbClr val="0E5733"/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24217-78B3-4E1D-AA86-36A3F407A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2018397"/>
            <a:ext cx="101250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00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3DCDDE-4057-4F0B-AD41-372A2210DB26}"/>
              </a:ext>
            </a:extLst>
          </p:cNvPr>
          <p:cNvSpPr txBox="1"/>
          <p:nvPr/>
        </p:nvSpPr>
        <p:spPr>
          <a:xfrm>
            <a:off x="5216033" y="201839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567A0-C87C-400D-96C9-58F5D2483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90" y="1453488"/>
            <a:ext cx="10229819" cy="494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3C290-D08A-4341-8C8F-1E207A273CD0}"/>
              </a:ext>
            </a:extLst>
          </p:cNvPr>
          <p:cNvSpPr txBox="1"/>
          <p:nvPr/>
        </p:nvSpPr>
        <p:spPr>
          <a:xfrm>
            <a:off x="1135276" y="647814"/>
            <a:ext cx="97476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Data Science, AI ,ML, DL </a:t>
            </a:r>
            <a:endParaRPr lang="ko-KR" altLang="en-US" sz="2800" b="1" dirty="0">
              <a:solidFill>
                <a:srgbClr val="0E573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370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DB72F3-350F-42FB-A5B7-298EF5ECF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62" y="870012"/>
            <a:ext cx="9616093" cy="577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78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3DCDDE-4057-4F0B-AD41-372A2210DB26}"/>
              </a:ext>
            </a:extLst>
          </p:cNvPr>
          <p:cNvSpPr txBox="1"/>
          <p:nvPr/>
        </p:nvSpPr>
        <p:spPr>
          <a:xfrm>
            <a:off x="5216033" y="201839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FD73D-3BD8-481F-B4EC-8CAE770F6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063" y="621436"/>
            <a:ext cx="7168083" cy="593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83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43B80B-EE2C-43BF-98AD-A365C2B91FEC}"/>
              </a:ext>
            </a:extLst>
          </p:cNvPr>
          <p:cNvSpPr txBox="1"/>
          <p:nvPr/>
        </p:nvSpPr>
        <p:spPr>
          <a:xfrm>
            <a:off x="1732292" y="691480"/>
            <a:ext cx="849592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Machine Learning Steps –Data Collection </a:t>
            </a:r>
            <a:endParaRPr lang="ko-KR" altLang="en-US" sz="2800" b="1" dirty="0">
              <a:solidFill>
                <a:srgbClr val="0E5733"/>
              </a:solidFill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0F1848-9654-42B5-B002-637CA248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030" y="1403910"/>
            <a:ext cx="8592383" cy="513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83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43B80B-EE2C-43BF-98AD-A365C2B91FEC}"/>
              </a:ext>
            </a:extLst>
          </p:cNvPr>
          <p:cNvSpPr txBox="1"/>
          <p:nvPr/>
        </p:nvSpPr>
        <p:spPr>
          <a:xfrm>
            <a:off x="985585" y="635704"/>
            <a:ext cx="97476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Machine Learning Steps- Types of Data  </a:t>
            </a:r>
            <a:endParaRPr lang="ko-KR" altLang="en-US" sz="2800" b="1" dirty="0">
              <a:solidFill>
                <a:srgbClr val="0E5733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05D68E-E2B0-43D9-B5B5-1774FABC0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46" y="1292912"/>
            <a:ext cx="7296150" cy="529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2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3DCDDE-4057-4F0B-AD41-372A2210DB26}"/>
              </a:ext>
            </a:extLst>
          </p:cNvPr>
          <p:cNvSpPr txBox="1"/>
          <p:nvPr/>
        </p:nvSpPr>
        <p:spPr>
          <a:xfrm>
            <a:off x="5216033" y="201839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62353-3DF1-43DE-9CBA-E3E456E0A31F}"/>
              </a:ext>
            </a:extLst>
          </p:cNvPr>
          <p:cNvSpPr txBox="1"/>
          <p:nvPr/>
        </p:nvSpPr>
        <p:spPr>
          <a:xfrm>
            <a:off x="960583" y="703754"/>
            <a:ext cx="97476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Future Skills</a:t>
            </a:r>
            <a:endParaRPr lang="ko-KR" altLang="en-US" sz="2800" b="1" dirty="0">
              <a:solidFill>
                <a:srgbClr val="0E5733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3395D-18FF-4947-9E46-8D589FC34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83" y="1316375"/>
            <a:ext cx="10363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21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43B80B-EE2C-43BF-98AD-A365C2B91FEC}"/>
              </a:ext>
            </a:extLst>
          </p:cNvPr>
          <p:cNvSpPr txBox="1"/>
          <p:nvPr/>
        </p:nvSpPr>
        <p:spPr>
          <a:xfrm>
            <a:off x="877186" y="644940"/>
            <a:ext cx="97476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Machine Learning Steps- Data Preparation</a:t>
            </a:r>
            <a:endParaRPr lang="ko-KR" altLang="en-US" sz="2800" b="1" dirty="0">
              <a:solidFill>
                <a:srgbClr val="0E5733"/>
              </a:solidFill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4B0A4-2323-4AAA-BC31-8242ED04D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96" y="1518264"/>
            <a:ext cx="83439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19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43B80B-EE2C-43BF-98AD-A365C2B91FEC}"/>
              </a:ext>
            </a:extLst>
          </p:cNvPr>
          <p:cNvSpPr txBox="1"/>
          <p:nvPr/>
        </p:nvSpPr>
        <p:spPr>
          <a:xfrm>
            <a:off x="1071150" y="672649"/>
            <a:ext cx="97476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Machine Learning Steps- Data Preprocessing </a:t>
            </a:r>
            <a:endParaRPr lang="ko-KR" altLang="en-US" sz="2800" b="1" dirty="0">
              <a:solidFill>
                <a:srgbClr val="0E5733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23264-C4C3-41E2-9F68-7138D151D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898235"/>
            <a:ext cx="90297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98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43B80B-EE2C-43BF-98AD-A365C2B91FEC}"/>
              </a:ext>
            </a:extLst>
          </p:cNvPr>
          <p:cNvSpPr txBox="1"/>
          <p:nvPr/>
        </p:nvSpPr>
        <p:spPr>
          <a:xfrm>
            <a:off x="985585" y="626468"/>
            <a:ext cx="97476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Machine Learning Steps- Data Split </a:t>
            </a:r>
            <a:endParaRPr lang="ko-KR" altLang="en-US" sz="2800" b="1" dirty="0">
              <a:solidFill>
                <a:srgbClr val="0E5733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0AF8E-5019-4561-B838-D7967334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665" y="1988229"/>
            <a:ext cx="87534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97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43B80B-EE2C-43BF-98AD-A365C2B91FEC}"/>
              </a:ext>
            </a:extLst>
          </p:cNvPr>
          <p:cNvSpPr txBox="1"/>
          <p:nvPr/>
        </p:nvSpPr>
        <p:spPr>
          <a:xfrm>
            <a:off x="1089622" y="635704"/>
            <a:ext cx="97476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Machine Learning Steps- Create Model</a:t>
            </a:r>
            <a:endParaRPr lang="ko-KR" altLang="en-US" sz="2800" b="1" dirty="0">
              <a:solidFill>
                <a:srgbClr val="0E5733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FAAF7-13C9-4B89-B81E-1A9BC6F07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271" y="1309126"/>
            <a:ext cx="7319175" cy="535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74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43B80B-EE2C-43BF-98AD-A365C2B91FEC}"/>
              </a:ext>
            </a:extLst>
          </p:cNvPr>
          <p:cNvSpPr txBox="1"/>
          <p:nvPr/>
        </p:nvSpPr>
        <p:spPr>
          <a:xfrm>
            <a:off x="985585" y="635704"/>
            <a:ext cx="97476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Machine Learning Steps- Analysis – Evaluations </a:t>
            </a:r>
            <a:endParaRPr lang="ko-KR" altLang="en-US" sz="2800" b="1" dirty="0">
              <a:solidFill>
                <a:srgbClr val="0E5733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F8C7A-8D38-47A7-B97F-67637F24E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57" y="1744738"/>
            <a:ext cx="8735220" cy="373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63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43B80B-EE2C-43BF-98AD-A365C2B91FEC}"/>
              </a:ext>
            </a:extLst>
          </p:cNvPr>
          <p:cNvSpPr txBox="1"/>
          <p:nvPr/>
        </p:nvSpPr>
        <p:spPr>
          <a:xfrm>
            <a:off x="985585" y="644940"/>
            <a:ext cx="97476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Machine Learning Steps- Deploy the Model</a:t>
            </a:r>
            <a:endParaRPr lang="ko-KR" altLang="en-US" sz="2800" b="1" dirty="0">
              <a:solidFill>
                <a:srgbClr val="0E5733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451D8-B953-4A52-A4BB-93EF3DD87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9"/>
          <a:stretch/>
        </p:blipFill>
        <p:spPr>
          <a:xfrm>
            <a:off x="2763419" y="1838035"/>
            <a:ext cx="6665161" cy="324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36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43B80B-EE2C-43BF-98AD-A365C2B91FEC}"/>
              </a:ext>
            </a:extLst>
          </p:cNvPr>
          <p:cNvSpPr txBox="1"/>
          <p:nvPr/>
        </p:nvSpPr>
        <p:spPr>
          <a:xfrm>
            <a:off x="1002598" y="635703"/>
            <a:ext cx="97476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Machine Learning Steps- Retain the Model </a:t>
            </a:r>
            <a:endParaRPr lang="ko-KR" altLang="en-US" sz="2800" b="1" dirty="0">
              <a:solidFill>
                <a:srgbClr val="0E5733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6780-4D56-4D87-B3F1-AEB3C7DC4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383" y="1445303"/>
            <a:ext cx="7334112" cy="527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3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43B80B-EE2C-43BF-98AD-A365C2B91FEC}"/>
              </a:ext>
            </a:extLst>
          </p:cNvPr>
          <p:cNvSpPr txBox="1"/>
          <p:nvPr/>
        </p:nvSpPr>
        <p:spPr>
          <a:xfrm>
            <a:off x="1203687" y="644941"/>
            <a:ext cx="97476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Machine Learning Tools</a:t>
            </a:r>
            <a:endParaRPr lang="ko-KR" altLang="en-US" sz="2800" b="1" dirty="0">
              <a:solidFill>
                <a:srgbClr val="0E5733"/>
              </a:solidFill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70775-D807-4F03-B1A0-8FA04E71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7" y="1168161"/>
            <a:ext cx="11120582" cy="547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20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235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48C41-6B44-4D20-B0EE-74F236CA6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BB8736-A896-4A1B-A191-A697015CE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Introduction to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83DD5-B36A-4CFD-8FA0-6307B1F1A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ABB57"/>
                </a:solidFill>
              </a:rPr>
              <a:t>								Noble Xavier </a:t>
            </a:r>
          </a:p>
        </p:txBody>
      </p:sp>
    </p:spTree>
    <p:extLst>
      <p:ext uri="{BB962C8B-B14F-4D97-AF65-F5344CB8AC3E}">
        <p14:creationId xmlns:p14="http://schemas.microsoft.com/office/powerpoint/2010/main" val="150086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710826"/>
              </p:ext>
            </p:extLst>
          </p:nvPr>
        </p:nvGraphicFramePr>
        <p:xfrm>
          <a:off x="359340" y="2319933"/>
          <a:ext cx="11249891" cy="880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9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060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9062353-3DF1-43DE-9CBA-E3E456E0A31F}"/>
              </a:ext>
            </a:extLst>
          </p:cNvPr>
          <p:cNvSpPr txBox="1"/>
          <p:nvPr/>
        </p:nvSpPr>
        <p:spPr>
          <a:xfrm>
            <a:off x="1119680" y="614240"/>
            <a:ext cx="97476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Future Skills and Job Opportunities </a:t>
            </a:r>
            <a:endParaRPr lang="ko-KR" altLang="en-US" sz="2800" b="1" dirty="0">
              <a:solidFill>
                <a:srgbClr val="0E573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5E982B-A2D8-46B3-8735-19F147423AB7}"/>
              </a:ext>
            </a:extLst>
          </p:cNvPr>
          <p:cNvSpPr txBox="1"/>
          <p:nvPr/>
        </p:nvSpPr>
        <p:spPr>
          <a:xfrm>
            <a:off x="4211547" y="1487128"/>
            <a:ext cx="3477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https://www.naukri.com/learning/articles/trending-tech-skills-to-master/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149A90-D616-409A-855F-526F00BD3A07}"/>
              </a:ext>
            </a:extLst>
          </p:cNvPr>
          <p:cNvSpPr txBox="1"/>
          <p:nvPr/>
        </p:nvSpPr>
        <p:spPr>
          <a:xfrm>
            <a:off x="4211547" y="2502371"/>
            <a:ext cx="3377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Most In Demand Tech Skills to Master in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555C3-FC41-40D6-B385-9216146F8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547" y="3500313"/>
            <a:ext cx="3377135" cy="24737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88B39F-D585-4F10-9462-582786A2BDC5}"/>
              </a:ext>
            </a:extLst>
          </p:cNvPr>
          <p:cNvSpPr txBox="1"/>
          <p:nvPr/>
        </p:nvSpPr>
        <p:spPr>
          <a:xfrm>
            <a:off x="8232096" y="1487128"/>
            <a:ext cx="302703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https://www.freepressjournal.in/business/top-five-tech-skills-in-high-demand-in-2022-to-get-a-well-paid-job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8177E0-F91A-4A4F-82AF-67D69955AE67}"/>
              </a:ext>
            </a:extLst>
          </p:cNvPr>
          <p:cNvSpPr txBox="1"/>
          <p:nvPr/>
        </p:nvSpPr>
        <p:spPr>
          <a:xfrm>
            <a:off x="8232096" y="2502371"/>
            <a:ext cx="3377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11111"/>
                </a:solidFill>
                <a:latin typeface="Roboto" panose="02000000000000000000" pitchFamily="2" charset="0"/>
              </a:rPr>
              <a:t>Top five tech skills in high demand in 2022 to get a well-paid job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B586A2-BAAE-4A18-81E3-B0F6C9A2E697}"/>
              </a:ext>
            </a:extLst>
          </p:cNvPr>
          <p:cNvSpPr txBox="1"/>
          <p:nvPr/>
        </p:nvSpPr>
        <p:spPr>
          <a:xfrm>
            <a:off x="640542" y="1487128"/>
            <a:ext cx="3229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https://hrforecast.com/a-guide-to-future-oriented-skills-skills-in-demand-to-watch-in-the-next-five-years/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549187-C040-45CF-A33B-EAD53F1B5C5B}"/>
              </a:ext>
            </a:extLst>
          </p:cNvPr>
          <p:cNvSpPr txBox="1"/>
          <p:nvPr/>
        </p:nvSpPr>
        <p:spPr>
          <a:xfrm>
            <a:off x="640542" y="2502371"/>
            <a:ext cx="35326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1600" b="1" dirty="0">
                <a:solidFill>
                  <a:srgbClr val="111111"/>
                </a:solidFill>
                <a:latin typeface="Roboto" panose="02000000000000000000" pitchFamily="2" charset="0"/>
              </a:rPr>
              <a:t>Skills in demand for the next five years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8EBA13-94C8-4BE4-BB4C-6B3738F3D749}"/>
              </a:ext>
            </a:extLst>
          </p:cNvPr>
          <p:cNvSpPr txBox="1"/>
          <p:nvPr/>
        </p:nvSpPr>
        <p:spPr>
          <a:xfrm>
            <a:off x="640542" y="3500313"/>
            <a:ext cx="277080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i="0" dirty="0">
                <a:solidFill>
                  <a:srgbClr val="1C263F"/>
                </a:solidFill>
                <a:effectLst/>
                <a:latin typeface="Gibson-Regular"/>
              </a:rPr>
              <a:t>Cloud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i="0" dirty="0">
                <a:solidFill>
                  <a:srgbClr val="1C263F"/>
                </a:solidFill>
                <a:effectLst/>
                <a:latin typeface="Gibson-Regular"/>
              </a:rPr>
              <a:t>Cybersecurity.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1C263F"/>
                </a:solidFill>
                <a:effectLst/>
                <a:latin typeface="Gibson-Regular"/>
              </a:rPr>
              <a:t>Artificial intelligence and machine learning.</a:t>
            </a:r>
            <a:endParaRPr lang="en-IN" sz="1400" dirty="0">
              <a:solidFill>
                <a:srgbClr val="1C263F"/>
              </a:solidFill>
              <a:latin typeface="Gibson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i="0" dirty="0">
                <a:solidFill>
                  <a:srgbClr val="1C263F"/>
                </a:solidFill>
                <a:effectLst/>
                <a:latin typeface="Gibson-Regular"/>
              </a:rPr>
              <a:t>Big Data analytics.</a:t>
            </a:r>
            <a:endParaRPr lang="en-IN" sz="1400" dirty="0">
              <a:solidFill>
                <a:srgbClr val="1C263F"/>
              </a:solidFill>
              <a:latin typeface="Gibson-Regular"/>
            </a:endParaRPr>
          </a:p>
          <a:p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596283-5C16-4FC4-87FF-82DFD0E25753}"/>
              </a:ext>
            </a:extLst>
          </p:cNvPr>
          <p:cNvSpPr txBox="1"/>
          <p:nvPr/>
        </p:nvSpPr>
        <p:spPr>
          <a:xfrm>
            <a:off x="8232096" y="3500313"/>
            <a:ext cx="309411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1C263F"/>
                </a:solidFill>
                <a:latin typeface="Gibson-Regular"/>
              </a:rPr>
              <a:t>Cloud Computing specialists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1C263F"/>
                </a:solidFill>
                <a:latin typeface="Gibson-Regular"/>
              </a:rPr>
              <a:t>Artificial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1C263F"/>
                </a:solidFill>
                <a:latin typeface="Gibson-Regular"/>
              </a:rPr>
              <a:t>Mobile application 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1C263F"/>
                </a:solidFill>
                <a:latin typeface="Gibson-Regular"/>
              </a:rPr>
              <a:t>Blockchain technology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1C263F"/>
                </a:solidFill>
                <a:latin typeface="Gibson-Regular"/>
              </a:rPr>
              <a:t> User Experience (UX) designers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1C263F"/>
              </a:solidFill>
              <a:latin typeface="Gibson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rgbClr val="1C263F"/>
              </a:solidFill>
              <a:latin typeface="Gibson-Regular"/>
            </a:endParaRPr>
          </a:p>
          <a:p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869799" y="2319933"/>
            <a:ext cx="0" cy="36808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7812" y="3114562"/>
            <a:ext cx="11231419" cy="28862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7943273" y="2319933"/>
            <a:ext cx="9236" cy="36541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304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0972F6-63B3-4414-A888-19FF8C7F4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570" y="487346"/>
            <a:ext cx="8868574" cy="46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95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131264-FEC2-476C-8129-A460EAB50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981" y="540613"/>
            <a:ext cx="11355241" cy="52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79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B38F06-40BC-4EA6-9AA3-115754C42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760" y="718166"/>
            <a:ext cx="10351970" cy="50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4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7A4B5C-7CE1-4B85-BC67-2B8017B1C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030" y="407447"/>
            <a:ext cx="8517890" cy="573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321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80358D-00D7-4FBA-BE45-F8454ADDBCE5}"/>
              </a:ext>
            </a:extLst>
          </p:cNvPr>
          <p:cNvSpPr txBox="1"/>
          <p:nvPr/>
        </p:nvSpPr>
        <p:spPr>
          <a:xfrm>
            <a:off x="2636668" y="385269"/>
            <a:ext cx="74017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Difference Between List and Tuple in Python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8E5E1E-DE86-4694-AE3C-91472A55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676" y="1035945"/>
            <a:ext cx="8467725" cy="543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83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80358D-00D7-4FBA-BE45-F8454ADDBCE5}"/>
              </a:ext>
            </a:extLst>
          </p:cNvPr>
          <p:cNvSpPr txBox="1"/>
          <p:nvPr/>
        </p:nvSpPr>
        <p:spPr>
          <a:xfrm>
            <a:off x="2636668" y="385269"/>
            <a:ext cx="74017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Difference Between List and Tuple in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F1A81-3EE1-4A18-828D-18BCCEBFB515}"/>
              </a:ext>
            </a:extLst>
          </p:cNvPr>
          <p:cNvSpPr txBox="1"/>
          <p:nvPr/>
        </p:nvSpPr>
        <p:spPr>
          <a:xfrm>
            <a:off x="898862" y="979164"/>
            <a:ext cx="961229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000" b="1" i="0" dirty="0">
              <a:solidFill>
                <a:schemeClr val="accent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b="1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Operations</a:t>
            </a:r>
          </a:p>
          <a:p>
            <a:pPr algn="l"/>
            <a:endParaRPr lang="en-US" sz="2000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Although there are many operations similar to both lists and tuples, 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lists have additional functionalities </a:t>
            </a: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that are not available with tuples. These are insert and pop operations, and sorting and removing elements in the list.</a:t>
            </a: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Python, 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tuples are allocated large blocks of memory with lower overhead</a:t>
            </a: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since they are immutable; whereas for lists, small memory blocks are allocated. Between the two, tuples have smaller memory. This helps in making 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tuples faster than lists </a:t>
            </a: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 there are a large number of elements.</a:t>
            </a: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107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80358D-00D7-4FBA-BE45-F8454ADDBCE5}"/>
              </a:ext>
            </a:extLst>
          </p:cNvPr>
          <p:cNvSpPr txBox="1"/>
          <p:nvPr/>
        </p:nvSpPr>
        <p:spPr>
          <a:xfrm>
            <a:off x="2636668" y="385269"/>
            <a:ext cx="74017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Difference Between List and Tuple in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F1A81-3EE1-4A18-828D-18BCCEBFB515}"/>
              </a:ext>
            </a:extLst>
          </p:cNvPr>
          <p:cNvSpPr txBox="1"/>
          <p:nvPr/>
        </p:nvSpPr>
        <p:spPr>
          <a:xfrm>
            <a:off x="898862" y="979164"/>
            <a:ext cx="961229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Length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Lengths differ in the two data structures. 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Tuples have a fixed length</a:t>
            </a: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while lists have variable lengths.</a:t>
            </a: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Thus, the size of created lists can be changed, but that is not the case for tuples.</a:t>
            </a: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b="1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Debugging</a:t>
            </a:r>
          </a:p>
          <a:p>
            <a:pPr algn="l"/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 it comes to debugging, in lists vs tuples, 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tuples are easier to debug for large projects </a:t>
            </a: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due to its immutability. So, if there is a smaller project or a lesser amount of data, it is better to use lists. This is because lists can be changed, while tuples cannot, making tuples easier to track.</a:t>
            </a:r>
          </a:p>
          <a:p>
            <a:pPr algn="l"/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41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80358D-00D7-4FBA-BE45-F8454ADDBCE5}"/>
              </a:ext>
            </a:extLst>
          </p:cNvPr>
          <p:cNvSpPr txBox="1"/>
          <p:nvPr/>
        </p:nvSpPr>
        <p:spPr>
          <a:xfrm>
            <a:off x="2636668" y="323126"/>
            <a:ext cx="74017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bytes, </a:t>
            </a:r>
            <a:r>
              <a:rPr lang="en-I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bytearray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memoryview</a:t>
            </a:r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F1A81-3EE1-4A18-828D-18BCCEBFB515}"/>
              </a:ext>
            </a:extLst>
          </p:cNvPr>
          <p:cNvSpPr txBox="1"/>
          <p:nvPr/>
        </p:nvSpPr>
        <p:spPr>
          <a:xfrm>
            <a:off x="1023149" y="1067941"/>
            <a:ext cx="961229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can store Values from 0 to 255</a:t>
            </a:r>
          </a:p>
          <a:p>
            <a:pPr algn="l"/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b="0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bytes and </a:t>
            </a:r>
            <a:r>
              <a:rPr lang="en-US" sz="2000" b="0" i="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bytearray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are used for manipulating binary data</a:t>
            </a: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The </a:t>
            </a:r>
            <a:r>
              <a:rPr lang="en-US" sz="20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memoryview</a:t>
            </a: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uses the buffer protocol to access the memory of other binary objects without needing to make a copy.</a:t>
            </a:r>
          </a:p>
          <a:p>
            <a:pPr algn="l"/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b="0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Bytes objects are immutable </a:t>
            </a: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sequences of single bytes. We should use them only when working with ASCII compatible data.</a:t>
            </a:r>
          </a:p>
          <a:p>
            <a:pPr algn="l"/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syntax for bytes literals is same as string literals, except that a 'b' prefix is added.</a:t>
            </a:r>
          </a:p>
          <a:p>
            <a:pPr algn="l"/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bytearray</a:t>
            </a: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objects are always created by calling the constructor </a:t>
            </a:r>
            <a:r>
              <a:rPr lang="en-US" sz="20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bytearray</a:t>
            </a: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(). 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These are mutable objects.</a:t>
            </a:r>
          </a:p>
          <a:p>
            <a:pPr algn="l"/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220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80358D-00D7-4FBA-BE45-F8454ADDBCE5}"/>
              </a:ext>
            </a:extLst>
          </p:cNvPr>
          <p:cNvSpPr txBox="1"/>
          <p:nvPr/>
        </p:nvSpPr>
        <p:spPr>
          <a:xfrm>
            <a:off x="2636668" y="323126"/>
            <a:ext cx="74017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bytes, </a:t>
            </a:r>
            <a:r>
              <a:rPr lang="en-I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bytearray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memoryview</a:t>
            </a:r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F1A81-3EE1-4A18-828D-18BCCEBFB515}"/>
              </a:ext>
            </a:extLst>
          </p:cNvPr>
          <p:cNvSpPr txBox="1"/>
          <p:nvPr/>
        </p:nvSpPr>
        <p:spPr>
          <a:xfrm>
            <a:off x="1023149" y="1067941"/>
            <a:ext cx="961229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Bytes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can store Values from 0 to 255 </a:t>
            </a:r>
          </a:p>
          <a:p>
            <a:pPr algn="l"/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example -1 </a:t>
            </a:r>
          </a:p>
          <a:p>
            <a:pPr algn="l"/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b1=  bytes ([10,20,30,255])</a:t>
            </a:r>
          </a:p>
          <a:p>
            <a:pPr lvl="1"/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print (b1) # Print Bytes</a:t>
            </a:r>
          </a:p>
          <a:p>
            <a:pPr lvl="1"/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sz="20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b1:</a:t>
            </a:r>
          </a:p>
          <a:p>
            <a:pPr lvl="1"/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print (</a:t>
            </a:r>
            <a:r>
              <a:rPr lang="en-US" sz="20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example -2-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Error – since value more than 255</a:t>
            </a:r>
          </a:p>
          <a:p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nb-NO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b1=  bytes ([10,20,30,300])</a:t>
            </a:r>
          </a:p>
          <a:p>
            <a:pPr lvl="1"/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print (b1) </a:t>
            </a:r>
            <a:r>
              <a:rPr lang="nb-NO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 Print Bytes</a:t>
            </a:r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797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80358D-00D7-4FBA-BE45-F8454ADDBCE5}"/>
              </a:ext>
            </a:extLst>
          </p:cNvPr>
          <p:cNvSpPr txBox="1"/>
          <p:nvPr/>
        </p:nvSpPr>
        <p:spPr>
          <a:xfrm>
            <a:off x="2636668" y="323126"/>
            <a:ext cx="74017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bytes, </a:t>
            </a:r>
            <a:r>
              <a:rPr lang="en-I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bytearray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memoryview</a:t>
            </a:r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F1A81-3EE1-4A18-828D-18BCCEBFB515}"/>
              </a:ext>
            </a:extLst>
          </p:cNvPr>
          <p:cNvSpPr txBox="1"/>
          <p:nvPr/>
        </p:nvSpPr>
        <p:spPr>
          <a:xfrm>
            <a:off x="1023149" y="1067941"/>
            <a:ext cx="961229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Bytes </a:t>
            </a:r>
          </a:p>
          <a:p>
            <a:pPr algn="l"/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It is immutable -  Item assignment not possible </a:t>
            </a: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example -1 – This is not possible since immutable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b1[1] =25</a:t>
            </a:r>
          </a:p>
          <a:p>
            <a:pPr algn="l"/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53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82B5CB-D652-408E-B0DA-C3249B5F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353" y="1372175"/>
            <a:ext cx="3429000" cy="2923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4CFCB0-6E7E-49E5-901B-2BBAA9AF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846" y="4417281"/>
            <a:ext cx="3409950" cy="1762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8C6BB8-D146-4EEF-B0C1-2C3B49B9A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133" y="4263005"/>
            <a:ext cx="3541630" cy="2019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39ACBB-86DA-41F6-9A96-E91191F60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510" y="1857951"/>
            <a:ext cx="3733800" cy="1133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2FBB2A-D61E-461A-9112-20D029B98F48}"/>
              </a:ext>
            </a:extLst>
          </p:cNvPr>
          <p:cNvSpPr txBox="1"/>
          <p:nvPr/>
        </p:nvSpPr>
        <p:spPr>
          <a:xfrm>
            <a:off x="957709" y="623432"/>
            <a:ext cx="974768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Skills and Job Roles in Data Science</a:t>
            </a:r>
            <a:endParaRPr lang="ko-KR" altLang="en-US" sz="2800" b="1" dirty="0">
              <a:solidFill>
                <a:srgbClr val="0E5733"/>
              </a:solidFill>
              <a:cs typeface="Arial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174129" y="1496291"/>
            <a:ext cx="115835" cy="47866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2179783" y="4263005"/>
            <a:ext cx="8389300" cy="507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81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80358D-00D7-4FBA-BE45-F8454ADDBCE5}"/>
              </a:ext>
            </a:extLst>
          </p:cNvPr>
          <p:cNvSpPr txBox="1"/>
          <p:nvPr/>
        </p:nvSpPr>
        <p:spPr>
          <a:xfrm>
            <a:off x="2636668" y="323126"/>
            <a:ext cx="74017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bytes, </a:t>
            </a:r>
            <a:r>
              <a:rPr lang="en-I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bytearray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memoryview</a:t>
            </a:r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F1A81-3EE1-4A18-828D-18BCCEBFB515}"/>
              </a:ext>
            </a:extLst>
          </p:cNvPr>
          <p:cNvSpPr txBox="1"/>
          <p:nvPr/>
        </p:nvSpPr>
        <p:spPr>
          <a:xfrm>
            <a:off x="1094170" y="1112329"/>
            <a:ext cx="961229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Bytearray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/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It is mutable -  Item assignment possible </a:t>
            </a: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example -1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b1=  </a:t>
            </a:r>
            <a:r>
              <a:rPr lang="en-US" sz="20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bytearray</a:t>
            </a: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([10,20,30,255])</a:t>
            </a:r>
          </a:p>
          <a:p>
            <a:pPr lvl="1"/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print (b1) </a:t>
            </a:r>
          </a:p>
          <a:p>
            <a:pPr lvl="1"/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b1[1]=100 # update first element with 100</a:t>
            </a:r>
          </a:p>
          <a:p>
            <a:pPr lvl="1"/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sz="20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b1:</a:t>
            </a:r>
          </a:p>
          <a:p>
            <a:pPr lvl="1"/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print (</a:t>
            </a:r>
            <a:r>
              <a:rPr lang="en-US" sz="20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7087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E06D0D-99D4-4BFC-90C8-442B73BE8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425" y="185506"/>
            <a:ext cx="9148948" cy="66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3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9E0179-4C99-40B7-8ADA-D1F5FB8D8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42" y="106531"/>
            <a:ext cx="10385150" cy="64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21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FDB894-98E7-4AB2-ABD5-4AE38CD4F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632" y="662032"/>
            <a:ext cx="9309901" cy="379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355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02DEF-A422-48F9-A2EB-57EB2888B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7143D-F25A-4A2A-A3C9-714D4E17A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766762"/>
            <a:ext cx="111156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819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9A134-98F4-4680-ABD2-E6F253C26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E477E-97CF-46A3-8DA4-FEDD6547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733425"/>
            <a:ext cx="113442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924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C65329-BADE-4069-B62B-0732411EE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004" y="947653"/>
            <a:ext cx="7263437" cy="530789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E0800F4-73DF-4648-8E3D-E6E28CCA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36738"/>
            <a:ext cx="10353762" cy="642151"/>
          </a:xfrm>
        </p:spPr>
        <p:txBody>
          <a:bodyPr>
            <a:normAutofit/>
          </a:bodyPr>
          <a:lstStyle/>
          <a:p>
            <a:r>
              <a:rPr lang="en-IN"/>
              <a:t>Arithmetic Operator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76847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3E8F-5247-4D72-A1D2-8BD2652EA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36738"/>
            <a:ext cx="10353762" cy="642151"/>
          </a:xfrm>
        </p:spPr>
        <p:txBody>
          <a:bodyPr>
            <a:normAutofit/>
          </a:bodyPr>
          <a:lstStyle/>
          <a:p>
            <a:r>
              <a:rPr lang="en-IN" dirty="0"/>
              <a:t>Assignment Operator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AB1461-7C8B-44F7-9B4A-E452F1606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491" y="1043065"/>
            <a:ext cx="7327365" cy="554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64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F1FB-8408-40A6-B752-24F9504A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41797-FAF0-47DA-AAF4-D67CD3E5D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F0303-F1BB-438F-9F43-9AA727CBC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523782"/>
            <a:ext cx="10364410" cy="54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521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CF530-0895-49C2-8C6E-C37B77AA7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25514"/>
            <a:ext cx="10353762" cy="801950"/>
          </a:xfrm>
        </p:spPr>
        <p:txBody>
          <a:bodyPr/>
          <a:lstStyle/>
          <a:p>
            <a:r>
              <a:rPr lang="en-IN" dirty="0"/>
              <a:t>Comparison True / False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FE9661-7382-4D35-B3A1-DF7E90E52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9607" y="1357360"/>
            <a:ext cx="6379690" cy="437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5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395016"/>
              </p:ext>
            </p:extLst>
          </p:nvPr>
        </p:nvGraphicFramePr>
        <p:xfrm>
          <a:off x="6094006" y="6174561"/>
          <a:ext cx="5729415" cy="396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9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96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68D330F-5261-4D9B-B371-F32FBFD11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9" y="1127476"/>
            <a:ext cx="5033639" cy="4878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DF2FE4-1138-4B51-9377-2159D0F28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834" y="1230481"/>
            <a:ext cx="5178730" cy="45601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9C1554-9BEC-4FBB-8198-23B458A1F8DF}"/>
              </a:ext>
            </a:extLst>
          </p:cNvPr>
          <p:cNvSpPr txBox="1"/>
          <p:nvPr/>
        </p:nvSpPr>
        <p:spPr>
          <a:xfrm>
            <a:off x="6188364" y="6234545"/>
            <a:ext cx="55407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https://www.glassdoor.co.in/Salaries/data-scientist-salary-SRCH_KO0,14.htm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400813-EFF2-4F1F-B0D1-34AE960C8E01}"/>
              </a:ext>
            </a:extLst>
          </p:cNvPr>
          <p:cNvSpPr txBox="1"/>
          <p:nvPr/>
        </p:nvSpPr>
        <p:spPr>
          <a:xfrm>
            <a:off x="3362395" y="604256"/>
            <a:ext cx="42760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Average Salary</a:t>
            </a:r>
            <a:endParaRPr lang="ko-KR" altLang="en-US" sz="2800" b="1" dirty="0">
              <a:solidFill>
                <a:srgbClr val="0E573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020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15CC-CAD1-4184-BED8-15DCBBF46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B0CE77-4B7B-4409-8C10-7C014F8C3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4325" y="2128837"/>
            <a:ext cx="39338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548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F9279-A7BB-42D2-9E31-2D406437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70" y="514072"/>
            <a:ext cx="10732633" cy="438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722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2FF1A-B306-4C5E-B766-7BB4C66E4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8780"/>
            <a:ext cx="10353762" cy="830063"/>
          </a:xfrm>
        </p:spPr>
        <p:txBody>
          <a:bodyPr/>
          <a:lstStyle/>
          <a:p>
            <a:r>
              <a:rPr lang="en-IN" dirty="0"/>
              <a:t>Bitwise -Operator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476055-4CC4-40E6-AA4E-ACC98EFE0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0264" y="1676954"/>
            <a:ext cx="516376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768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397F9C-460E-4021-8C60-B17972379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930" y="345304"/>
            <a:ext cx="11581014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24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64665-9005-4BFB-ABF2-6EF14EFB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Identity Operator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AAF85B-A726-4BDA-BF84-4D7F3B45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337" y="2471737"/>
            <a:ext cx="83058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302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46F839-9BC7-4258-9180-7A724D2AF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619250"/>
            <a:ext cx="10477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803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5BA836-6D77-37BA-614D-CCD20DA3E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86" y="412833"/>
            <a:ext cx="10640228" cy="4175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4FD0FE-57BC-DA48-CF37-4C9522FA5C14}"/>
              </a:ext>
            </a:extLst>
          </p:cNvPr>
          <p:cNvSpPr txBox="1"/>
          <p:nvPr/>
        </p:nvSpPr>
        <p:spPr>
          <a:xfrm>
            <a:off x="897569" y="5046928"/>
            <a:ext cx="3496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x = ["apple", "banana"]</a:t>
            </a:r>
          </a:p>
          <a:p>
            <a:r>
              <a:rPr lang="en-IN" dirty="0"/>
              <a:t>y = ["apple", "banana"]</a:t>
            </a:r>
          </a:p>
          <a:p>
            <a:r>
              <a:rPr lang="en-IN" dirty="0"/>
              <a:t>z =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7E5530-0BF1-CC89-D0C1-4E2B747A8B38}"/>
              </a:ext>
            </a:extLst>
          </p:cNvPr>
          <p:cNvSpPr txBox="1"/>
          <p:nvPr/>
        </p:nvSpPr>
        <p:spPr>
          <a:xfrm>
            <a:off x="4597865" y="4971442"/>
            <a:ext cx="33861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print(x is z)</a:t>
            </a:r>
          </a:p>
          <a:p>
            <a:r>
              <a:rPr lang="en-IN" dirty="0"/>
              <a:t>print(x is y)</a:t>
            </a:r>
          </a:p>
          <a:p>
            <a:r>
              <a:rPr lang="en-IN" dirty="0"/>
              <a:t>print(x == y)</a:t>
            </a:r>
          </a:p>
        </p:txBody>
      </p:sp>
    </p:spTree>
    <p:extLst>
      <p:ext uri="{BB962C8B-B14F-4D97-AF65-F5344CB8AC3E}">
        <p14:creationId xmlns:p14="http://schemas.microsoft.com/office/powerpoint/2010/main" val="4060131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ED293-1722-8213-C380-AC01797B4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3" y="314291"/>
            <a:ext cx="11135557" cy="584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800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3EC390-6BAB-AE2E-E57F-7C56BC855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91" y="171194"/>
            <a:ext cx="9583029" cy="3612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1393F0-CCC9-4637-6C7F-0010663BF675}"/>
              </a:ext>
            </a:extLst>
          </p:cNvPr>
          <p:cNvSpPr txBox="1"/>
          <p:nvPr/>
        </p:nvSpPr>
        <p:spPr>
          <a:xfrm>
            <a:off x="1192845" y="3897297"/>
            <a:ext cx="352119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 = 50</a:t>
            </a:r>
          </a:p>
          <a:p>
            <a:r>
              <a:rPr lang="en-IN" dirty="0"/>
              <a:t>b = 50</a:t>
            </a:r>
          </a:p>
          <a:p>
            <a:r>
              <a:rPr lang="en-IN" dirty="0"/>
              <a:t>c= a</a:t>
            </a:r>
          </a:p>
          <a:p>
            <a:r>
              <a:rPr lang="en-IN" dirty="0"/>
              <a:t>print (id(a))</a:t>
            </a:r>
          </a:p>
          <a:p>
            <a:r>
              <a:rPr lang="en-IN" dirty="0"/>
              <a:t>print (id(b))</a:t>
            </a:r>
          </a:p>
          <a:p>
            <a:r>
              <a:rPr lang="en-IN" dirty="0"/>
              <a:t>print (id(c))</a:t>
            </a:r>
          </a:p>
          <a:p>
            <a:r>
              <a:rPr lang="en-IN" dirty="0"/>
              <a:t>print (a is b)</a:t>
            </a:r>
          </a:p>
          <a:p>
            <a:r>
              <a:rPr lang="en-IN" dirty="0"/>
              <a:t>print (c is a)</a:t>
            </a:r>
          </a:p>
          <a:p>
            <a:r>
              <a:rPr lang="en-IN" dirty="0"/>
              <a:t>print (c is 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7CF127-5202-8CB4-471E-5FCBE0B63D30}"/>
              </a:ext>
            </a:extLst>
          </p:cNvPr>
          <p:cNvSpPr txBox="1"/>
          <p:nvPr/>
        </p:nvSpPr>
        <p:spPr>
          <a:xfrm>
            <a:off x="6616083" y="4002869"/>
            <a:ext cx="361099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 = 500</a:t>
            </a:r>
          </a:p>
          <a:p>
            <a:r>
              <a:rPr lang="en-IN" dirty="0"/>
              <a:t>b = 500</a:t>
            </a:r>
          </a:p>
          <a:p>
            <a:r>
              <a:rPr lang="en-IN" dirty="0"/>
              <a:t>c= a</a:t>
            </a:r>
          </a:p>
          <a:p>
            <a:r>
              <a:rPr lang="en-IN" dirty="0"/>
              <a:t>print (id(a))</a:t>
            </a:r>
          </a:p>
          <a:p>
            <a:r>
              <a:rPr lang="en-IN" dirty="0"/>
              <a:t>print (id(b))</a:t>
            </a:r>
          </a:p>
          <a:p>
            <a:r>
              <a:rPr lang="en-IN" dirty="0"/>
              <a:t>print (id(c))</a:t>
            </a:r>
          </a:p>
          <a:p>
            <a:r>
              <a:rPr lang="en-IN" dirty="0"/>
              <a:t>print (a is b)</a:t>
            </a:r>
          </a:p>
          <a:p>
            <a:r>
              <a:rPr lang="en-IN" dirty="0"/>
              <a:t>print (c is a)</a:t>
            </a:r>
          </a:p>
          <a:p>
            <a:r>
              <a:rPr lang="en-IN" dirty="0"/>
              <a:t>print (c is b)</a:t>
            </a:r>
          </a:p>
        </p:txBody>
      </p:sp>
    </p:spTree>
    <p:extLst>
      <p:ext uri="{BB962C8B-B14F-4D97-AF65-F5344CB8AC3E}">
        <p14:creationId xmlns:p14="http://schemas.microsoft.com/office/powerpoint/2010/main" val="16371970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4AE050-BE98-937B-C412-FE8166875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24" y="667305"/>
            <a:ext cx="10527345" cy="1356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A8E0E9-2600-E26C-BC26-4168AFADEDCB}"/>
              </a:ext>
            </a:extLst>
          </p:cNvPr>
          <p:cNvSpPr txBox="1"/>
          <p:nvPr/>
        </p:nvSpPr>
        <p:spPr>
          <a:xfrm>
            <a:off x="907741" y="2505670"/>
            <a:ext cx="24036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 = 256</a:t>
            </a:r>
          </a:p>
          <a:p>
            <a:r>
              <a:rPr lang="en-IN" dirty="0"/>
              <a:t>b = 256</a:t>
            </a:r>
          </a:p>
          <a:p>
            <a:r>
              <a:rPr lang="en-IN" dirty="0"/>
              <a:t>print (a is b)</a:t>
            </a:r>
          </a:p>
          <a:p>
            <a:r>
              <a:rPr lang="en-IN" dirty="0"/>
              <a:t>print ( id(a))</a:t>
            </a:r>
          </a:p>
          <a:p>
            <a:r>
              <a:rPr lang="en-IN" dirty="0"/>
              <a:t>print ( id(b))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CCFE3-D729-A6CD-5327-B6A3A62B0E48}"/>
              </a:ext>
            </a:extLst>
          </p:cNvPr>
          <p:cNvSpPr txBox="1"/>
          <p:nvPr/>
        </p:nvSpPr>
        <p:spPr>
          <a:xfrm>
            <a:off x="5933796" y="3910561"/>
            <a:ext cx="31671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 = 257</a:t>
            </a:r>
          </a:p>
          <a:p>
            <a:r>
              <a:rPr lang="en-IN" dirty="0"/>
              <a:t>b = 257</a:t>
            </a:r>
          </a:p>
          <a:p>
            <a:r>
              <a:rPr lang="en-IN" dirty="0"/>
              <a:t>print (a is b)</a:t>
            </a:r>
          </a:p>
          <a:p>
            <a:r>
              <a:rPr lang="en-IN" dirty="0"/>
              <a:t>print ( id(a))</a:t>
            </a:r>
          </a:p>
          <a:p>
            <a:r>
              <a:rPr lang="en-IN" dirty="0"/>
              <a:t>print ( id(b))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DF51B-AAC6-FE77-4D16-0A7ECC54BE0F}"/>
              </a:ext>
            </a:extLst>
          </p:cNvPr>
          <p:cNvSpPr txBox="1"/>
          <p:nvPr/>
        </p:nvSpPr>
        <p:spPr>
          <a:xfrm>
            <a:off x="5630663" y="2505670"/>
            <a:ext cx="48538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ource sans pro" panose="020B0503030403020204" pitchFamily="34" charset="0"/>
              </a:rPr>
              <a:t>when their values are </a:t>
            </a:r>
            <a:r>
              <a:rPr lang="en-US" b="0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outside the range of </a:t>
            </a:r>
            <a:r>
              <a:rPr lang="en-US" b="1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common integers</a:t>
            </a:r>
            <a:r>
              <a:rPr lang="en-US" b="0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 (ranging from -5 to 256), 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they’re stored at separate memory addresses.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3401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3DCDDE-4057-4F0B-AD41-372A2210DB26}"/>
              </a:ext>
            </a:extLst>
          </p:cNvPr>
          <p:cNvSpPr txBox="1"/>
          <p:nvPr/>
        </p:nvSpPr>
        <p:spPr>
          <a:xfrm>
            <a:off x="5216033" y="201839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79627-4390-4FEB-849E-F50363E02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89" r="33394"/>
          <a:stretch/>
        </p:blipFill>
        <p:spPr>
          <a:xfrm>
            <a:off x="892250" y="1338218"/>
            <a:ext cx="6469132" cy="4700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79627-4390-4FEB-849E-F50363E02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53"/>
          <a:stretch/>
        </p:blipFill>
        <p:spPr>
          <a:xfrm>
            <a:off x="8162715" y="907675"/>
            <a:ext cx="3076651" cy="5286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400813-EFF2-4F1F-B0D1-34AE960C8E01}"/>
              </a:ext>
            </a:extLst>
          </p:cNvPr>
          <p:cNvSpPr txBox="1"/>
          <p:nvPr/>
        </p:nvSpPr>
        <p:spPr>
          <a:xfrm>
            <a:off x="3582700" y="604256"/>
            <a:ext cx="47036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E5733"/>
                </a:solidFill>
                <a:cs typeface="Arial" pitchFamily="34" charset="0"/>
              </a:rPr>
              <a:t>Data Science - Applications</a:t>
            </a:r>
            <a:endParaRPr lang="ko-KR" altLang="en-US" sz="2800" b="1" dirty="0">
              <a:solidFill>
                <a:srgbClr val="0E573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1584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BABAA-4103-E809-6DC2-E895E544BD35}"/>
              </a:ext>
            </a:extLst>
          </p:cNvPr>
          <p:cNvSpPr txBox="1"/>
          <p:nvPr/>
        </p:nvSpPr>
        <p:spPr>
          <a:xfrm>
            <a:off x="1111928" y="1308885"/>
            <a:ext cx="38240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 = [1, 2, 3]</a:t>
            </a:r>
          </a:p>
          <a:p>
            <a:r>
              <a:rPr lang="en-IN" dirty="0"/>
              <a:t>b = a</a:t>
            </a:r>
          </a:p>
          <a:p>
            <a:r>
              <a:rPr lang="en-IN" dirty="0"/>
              <a:t>print (a)</a:t>
            </a:r>
          </a:p>
          <a:p>
            <a:r>
              <a:rPr lang="en-IN" dirty="0"/>
              <a:t>print (id(a))</a:t>
            </a:r>
          </a:p>
          <a:p>
            <a:r>
              <a:rPr lang="en-IN" dirty="0"/>
              <a:t>print (b)</a:t>
            </a:r>
          </a:p>
          <a:p>
            <a:r>
              <a:rPr lang="en-IN" dirty="0"/>
              <a:t>print (id(b))</a:t>
            </a:r>
          </a:p>
          <a:p>
            <a:r>
              <a:rPr lang="en-IN" dirty="0"/>
              <a:t>print ()</a:t>
            </a:r>
          </a:p>
          <a:p>
            <a:r>
              <a:rPr lang="en-IN" dirty="0"/>
              <a:t>print (a is b)</a:t>
            </a:r>
          </a:p>
          <a:p>
            <a:r>
              <a:rPr lang="en-IN" dirty="0"/>
              <a:t>print ('*****Append****')</a:t>
            </a:r>
          </a:p>
          <a:p>
            <a:r>
              <a:rPr lang="en-IN" dirty="0"/>
              <a:t>print ()</a:t>
            </a:r>
          </a:p>
          <a:p>
            <a:r>
              <a:rPr lang="en-IN" dirty="0" err="1"/>
              <a:t>a.append</a:t>
            </a:r>
            <a:r>
              <a:rPr lang="en-IN" dirty="0"/>
              <a:t>(4)</a:t>
            </a:r>
          </a:p>
          <a:p>
            <a:r>
              <a:rPr lang="en-IN" dirty="0"/>
              <a:t>print (a)</a:t>
            </a:r>
          </a:p>
          <a:p>
            <a:r>
              <a:rPr lang="en-IN" dirty="0"/>
              <a:t>print (id(a))</a:t>
            </a:r>
          </a:p>
          <a:p>
            <a:r>
              <a:rPr lang="en-IN" dirty="0"/>
              <a:t>print (b)</a:t>
            </a:r>
          </a:p>
          <a:p>
            <a:r>
              <a:rPr lang="en-IN" dirty="0"/>
              <a:t>print (id(b))</a:t>
            </a:r>
          </a:p>
          <a:p>
            <a:r>
              <a:rPr lang="en-IN" dirty="0"/>
              <a:t>print (a is 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30D44-8C44-3CD4-7073-49A7E82617FD}"/>
              </a:ext>
            </a:extLst>
          </p:cNvPr>
          <p:cNvSpPr txBox="1"/>
          <p:nvPr/>
        </p:nvSpPr>
        <p:spPr>
          <a:xfrm>
            <a:off x="994299" y="501580"/>
            <a:ext cx="3302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1"/>
                </a:solidFill>
              </a:rPr>
              <a:t>Append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93BC63-58CC-4A38-C5B9-8C0858011D60}"/>
              </a:ext>
            </a:extLst>
          </p:cNvPr>
          <p:cNvSpPr txBox="1"/>
          <p:nvPr/>
        </p:nvSpPr>
        <p:spPr>
          <a:xfrm>
            <a:off x="7157621" y="1495316"/>
            <a:ext cx="36376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 = [1, 2, 3]</a:t>
            </a:r>
          </a:p>
          <a:p>
            <a:r>
              <a:rPr lang="en-IN" dirty="0"/>
              <a:t>b = </a:t>
            </a:r>
            <a:r>
              <a:rPr lang="en-IN" dirty="0" err="1"/>
              <a:t>a.copy</a:t>
            </a:r>
            <a:r>
              <a:rPr lang="en-IN" dirty="0"/>
              <a:t>()</a:t>
            </a:r>
          </a:p>
          <a:p>
            <a:r>
              <a:rPr lang="en-IN" dirty="0"/>
              <a:t>print (a)</a:t>
            </a:r>
          </a:p>
          <a:p>
            <a:r>
              <a:rPr lang="en-IN" dirty="0"/>
              <a:t>print (id(a))</a:t>
            </a:r>
          </a:p>
          <a:p>
            <a:r>
              <a:rPr lang="en-IN" dirty="0"/>
              <a:t>print (b)</a:t>
            </a:r>
          </a:p>
          <a:p>
            <a:r>
              <a:rPr lang="en-IN" dirty="0"/>
              <a:t>print (id(b))</a:t>
            </a:r>
          </a:p>
          <a:p>
            <a:r>
              <a:rPr lang="en-IN" dirty="0"/>
              <a:t>print ()</a:t>
            </a:r>
          </a:p>
          <a:p>
            <a:r>
              <a:rPr lang="en-IN" dirty="0"/>
              <a:t>print (a is b)</a:t>
            </a:r>
          </a:p>
          <a:p>
            <a:r>
              <a:rPr lang="en-IN" dirty="0"/>
              <a:t>print ('*****Append****')</a:t>
            </a:r>
          </a:p>
          <a:p>
            <a:r>
              <a:rPr lang="en-IN" dirty="0"/>
              <a:t>print ()</a:t>
            </a:r>
          </a:p>
          <a:p>
            <a:r>
              <a:rPr lang="en-IN" dirty="0" err="1"/>
              <a:t>a.append</a:t>
            </a:r>
            <a:r>
              <a:rPr lang="en-IN" dirty="0"/>
              <a:t>(4)</a:t>
            </a:r>
          </a:p>
          <a:p>
            <a:r>
              <a:rPr lang="en-IN" dirty="0"/>
              <a:t>print (a)</a:t>
            </a:r>
          </a:p>
          <a:p>
            <a:r>
              <a:rPr lang="en-IN" dirty="0"/>
              <a:t>print (id(a))</a:t>
            </a:r>
          </a:p>
          <a:p>
            <a:r>
              <a:rPr lang="en-IN" dirty="0"/>
              <a:t>print (b)</a:t>
            </a:r>
          </a:p>
          <a:p>
            <a:r>
              <a:rPr lang="en-IN" dirty="0"/>
              <a:t>print (id(b))</a:t>
            </a:r>
          </a:p>
          <a:p>
            <a:r>
              <a:rPr lang="en-IN" dirty="0"/>
              <a:t>print (a is 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A6527D-CA05-E05E-CEB8-A5702DEE42C4}"/>
              </a:ext>
            </a:extLst>
          </p:cNvPr>
          <p:cNvSpPr txBox="1"/>
          <p:nvPr/>
        </p:nvSpPr>
        <p:spPr>
          <a:xfrm>
            <a:off x="6979328" y="501580"/>
            <a:ext cx="330249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1"/>
                </a:solidFill>
              </a:rPr>
              <a:t>Copy- </a:t>
            </a:r>
            <a:r>
              <a:rPr lang="en-IN" sz="2400" dirty="0">
                <a:solidFill>
                  <a:schemeClr val="accent1"/>
                </a:solidFill>
              </a:rPr>
              <a:t>Different Location</a:t>
            </a:r>
          </a:p>
        </p:txBody>
      </p:sp>
    </p:spTree>
    <p:extLst>
      <p:ext uri="{BB962C8B-B14F-4D97-AF65-F5344CB8AC3E}">
        <p14:creationId xmlns:p14="http://schemas.microsoft.com/office/powerpoint/2010/main" val="2959548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A0AC-FE06-43FC-B74F-B40276B9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Member 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8CFC-AE57-49FF-BF7A-AC3213CF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= [10,15,20]</a:t>
            </a:r>
          </a:p>
          <a:p>
            <a:r>
              <a:rPr lang="en-IN" dirty="0"/>
              <a:t>print (15 in 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09470-CC88-44BF-9608-CE9062A4A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2034651"/>
            <a:ext cx="8534400" cy="32575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17D6-E6F1-4F5F-A21D-E16150AD48DF}"/>
              </a:ext>
            </a:extLst>
          </p:cNvPr>
          <p:cNvSpPr txBox="1">
            <a:spLocks/>
          </p:cNvSpPr>
          <p:nvPr/>
        </p:nvSpPr>
        <p:spPr>
          <a:xfrm>
            <a:off x="746599" y="5459952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IN" sz="1400" dirty="0"/>
              <a:t>A = [10,15,20]</a:t>
            </a:r>
          </a:p>
          <a:p>
            <a:pPr algn="l"/>
            <a:r>
              <a:rPr lang="en-IN" sz="1400" dirty="0"/>
              <a:t>print (15 in A)</a:t>
            </a:r>
          </a:p>
        </p:txBody>
      </p:sp>
    </p:spTree>
    <p:extLst>
      <p:ext uri="{BB962C8B-B14F-4D97-AF65-F5344CB8AC3E}">
        <p14:creationId xmlns:p14="http://schemas.microsoft.com/office/powerpoint/2010/main" val="1800942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491C18-4185-4180-AC84-F29384C59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352" y="1255774"/>
            <a:ext cx="10352956" cy="367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430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0305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48C41-6B44-4D20-B0EE-74F236CA6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BB8736-A896-4A1B-A191-A697015CE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Introduction </a:t>
            </a:r>
            <a:r>
              <a:rPr lang="en-IN" sz="3600">
                <a:latin typeface="Calibri" panose="020F0502020204030204" pitchFamily="34" charset="0"/>
                <a:cs typeface="Calibri" panose="020F0502020204030204" pitchFamily="34" charset="0"/>
              </a:rPr>
              <a:t>to Python</a:t>
            </a:r>
            <a:endParaRPr lang="en-I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83DD5-B36A-4CFD-8FA0-6307B1F1A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ABB57"/>
                </a:solidFill>
              </a:rPr>
              <a:t>								Noble Xavier </a:t>
            </a:r>
          </a:p>
        </p:txBody>
      </p:sp>
    </p:spTree>
    <p:extLst>
      <p:ext uri="{BB962C8B-B14F-4D97-AF65-F5344CB8AC3E}">
        <p14:creationId xmlns:p14="http://schemas.microsoft.com/office/powerpoint/2010/main" val="9721563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DF8B-79B8-4F1F-9CEE-E4B7A96FE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630" y="334392"/>
            <a:ext cx="10353762" cy="668785"/>
          </a:xfrm>
        </p:spPr>
        <p:txBody>
          <a:bodyPr>
            <a:normAutofit/>
          </a:bodyPr>
          <a:lstStyle/>
          <a:p>
            <a:r>
              <a:rPr lang="en-IN" sz="2800" dirty="0"/>
              <a:t>Conditional Statement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29F024-EEA9-411F-A110-89CE69F88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201" y="1457325"/>
            <a:ext cx="6477000" cy="3171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7AC92D-A476-4290-AB52-D58F5820D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495" y="1457325"/>
            <a:ext cx="42862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258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E11898-77AE-40D1-8BA6-E43F4C6CE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347" y="1184116"/>
            <a:ext cx="8033160" cy="400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254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20F9-4C01-4717-9096-ACCCD68FD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87658"/>
            <a:ext cx="10353762" cy="961748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Loop Control Statement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D872CD-3376-49B9-8324-D0AC08E1B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455" y="1800225"/>
            <a:ext cx="94202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085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36958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48C41-6B44-4D20-B0EE-74F236CA6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BB8736-A896-4A1B-A191-A697015CE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Introduction to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83DD5-B36A-4CFD-8FA0-6307B1F1A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ABB57"/>
                </a:solidFill>
              </a:rPr>
              <a:t>								Noble Xavier </a:t>
            </a:r>
          </a:p>
        </p:txBody>
      </p:sp>
    </p:spTree>
    <p:extLst>
      <p:ext uri="{BB962C8B-B14F-4D97-AF65-F5344CB8AC3E}">
        <p14:creationId xmlns:p14="http://schemas.microsoft.com/office/powerpoint/2010/main" val="395248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509870"/>
              </p:ext>
            </p:extLst>
          </p:nvPr>
        </p:nvGraphicFramePr>
        <p:xfrm>
          <a:off x="359340" y="1966625"/>
          <a:ext cx="11249891" cy="435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9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5104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F0E1A4-A331-4049-A926-D1ABC845F711}"/>
              </a:ext>
            </a:extLst>
          </p:cNvPr>
          <p:cNvSpPr txBox="1"/>
          <p:nvPr/>
        </p:nvSpPr>
        <p:spPr>
          <a:xfrm>
            <a:off x="359340" y="1338261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Facebook facial recognition</a:t>
            </a:r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0418BB-8E13-41F0-8954-81C6054C7D5D}"/>
              </a:ext>
            </a:extLst>
          </p:cNvPr>
          <p:cNvSpPr txBox="1"/>
          <p:nvPr/>
        </p:nvSpPr>
        <p:spPr>
          <a:xfrm>
            <a:off x="3950726" y="550852"/>
            <a:ext cx="678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E57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of ML /DS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055E1E-3019-4134-9E76-3499B13AC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0" t="6421" r="1757" b="7210"/>
          <a:stretch/>
        </p:blipFill>
        <p:spPr>
          <a:xfrm>
            <a:off x="2872509" y="1966626"/>
            <a:ext cx="6555072" cy="435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692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013F-7507-48B6-89EF-F54EC02A5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Sequence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3CAA-2A49-464B-93FC-06E15792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Concatenation</a:t>
            </a:r>
          </a:p>
          <a:p>
            <a:r>
              <a:rPr lang="en-IN" dirty="0"/>
              <a:t>Repetition</a:t>
            </a:r>
          </a:p>
          <a:p>
            <a:r>
              <a:rPr lang="en-IN" dirty="0"/>
              <a:t>Membership testing</a:t>
            </a:r>
          </a:p>
          <a:p>
            <a:r>
              <a:rPr lang="en-IN" dirty="0"/>
              <a:t>Slicing </a:t>
            </a:r>
          </a:p>
          <a:p>
            <a:r>
              <a:rPr lang="en-IN" dirty="0"/>
              <a:t>Indexing</a:t>
            </a:r>
          </a:p>
          <a:p>
            <a:pPr marL="369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97270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20F9-4C01-4717-9096-ACCCD68FD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5287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Calibri" panose="020F0502020204030204" pitchFamily="34" charset="0"/>
                <a:cs typeface="Calibri" panose="020F0502020204030204" pitchFamily="34" charset="0"/>
              </a:rPr>
              <a:t>List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D5F05E-57FA-4DA0-A227-F139B27F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C3288-2FB1-4BDD-B813-D76911B7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15" y="2076450"/>
            <a:ext cx="81534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488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0416-811D-4174-A5EB-73C11875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55" y="325514"/>
            <a:ext cx="10353762" cy="1086036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Calibri" panose="020F0502020204030204" pitchFamily="34" charset="0"/>
                <a:cs typeface="Calibri" panose="020F0502020204030204" pitchFamily="34" charset="0"/>
              </a:rPr>
              <a:t>List Operations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B402F0-23C8-4714-9CA9-42E4045A1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774608"/>
            <a:ext cx="9528422" cy="44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258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3EEC55-FBF2-4141-B9DA-9AE4AE5A0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976" y="1774610"/>
            <a:ext cx="7929562" cy="37147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3B2EA6-6EA3-4494-AC73-C79BD34C4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17310"/>
            <a:ext cx="10353762" cy="125730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Calibri" panose="020F0502020204030204" pitchFamily="34" charset="0"/>
                <a:cs typeface="Calibri" panose="020F0502020204030204" pitchFamily="34" charset="0"/>
              </a:rPr>
              <a:t>List Operations </a:t>
            </a:r>
          </a:p>
        </p:txBody>
      </p:sp>
    </p:spTree>
    <p:extLst>
      <p:ext uri="{BB962C8B-B14F-4D97-AF65-F5344CB8AC3E}">
        <p14:creationId xmlns:p14="http://schemas.microsoft.com/office/powerpoint/2010/main" val="9222007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622CC8-6169-FE2B-F2EB-FCEDD9A8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84" y="275208"/>
            <a:ext cx="10153649" cy="3542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14B671-C768-CA87-F76C-A00D05636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84" y="3817398"/>
            <a:ext cx="101536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633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85A2-1328-4B14-B19A-CC42551D0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449802"/>
            <a:ext cx="10353762" cy="125730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Calibri" panose="020F0502020204030204" pitchFamily="34" charset="0"/>
                <a:cs typeface="Calibri" panose="020F0502020204030204" pitchFamily="34" charset="0"/>
              </a:rPr>
              <a:t>Tuples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D9422A-8B91-4DF6-9010-0C9A6FC2A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604870"/>
            <a:ext cx="10143584" cy="32689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D80AE9-B369-4A99-93DA-244E6721FCFB}"/>
              </a:ext>
            </a:extLst>
          </p:cNvPr>
          <p:cNvSpPr txBox="1">
            <a:spLocks/>
          </p:cNvSpPr>
          <p:nvPr/>
        </p:nvSpPr>
        <p:spPr>
          <a:xfrm>
            <a:off x="913795" y="5264458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IN" sz="2800" dirty="0"/>
              <a:t>Adv: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IN" sz="2800" dirty="0"/>
              <a:t>Faster 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IN" sz="2800" dirty="0"/>
              <a:t>Values can’t be changed  </a:t>
            </a:r>
          </a:p>
        </p:txBody>
      </p:sp>
    </p:spTree>
    <p:extLst>
      <p:ext uri="{BB962C8B-B14F-4D97-AF65-F5344CB8AC3E}">
        <p14:creationId xmlns:p14="http://schemas.microsoft.com/office/powerpoint/2010/main" val="34070242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E61D7-2A06-4457-81B0-57C3DF1F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91" y="294236"/>
            <a:ext cx="9843577" cy="685069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latin typeface="Calibri" panose="020F0502020204030204" pitchFamily="34" charset="0"/>
                <a:cs typeface="Calibri" panose="020F0502020204030204" pitchFamily="34" charset="0"/>
              </a:rPr>
              <a:t>Tuple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59F64E-5F65-48CB-AA55-3F316CB22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787" y="1748203"/>
            <a:ext cx="8656840" cy="3714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151B3-E674-42C8-ABF2-017C70D3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0" y="1353656"/>
            <a:ext cx="106680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83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55691-36BC-431E-8639-8EF5211F2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Calibri" panose="020F0502020204030204" pitchFamily="34" charset="0"/>
                <a:cs typeface="Calibri" panose="020F0502020204030204" pitchFamily="34" charset="0"/>
              </a:rPr>
              <a:t>Tuple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AB07CE-3103-4430-8BD3-961EC5F54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5012" y="2076450"/>
            <a:ext cx="81724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923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AE8E9-145F-4515-8806-31DBC6EC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Calibri" panose="020F0502020204030204" pitchFamily="34" charset="0"/>
                <a:cs typeface="Calibri" panose="020F0502020204030204" pitchFamily="34" charset="0"/>
              </a:rPr>
              <a:t>Tuple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5CC7E3-D39A-4924-9C0A-CBFD5AAF7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673854"/>
            <a:ext cx="10353675" cy="251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538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E2C1-F584-4F81-99CC-4D9EB7AC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Calibri" panose="020F0502020204030204" pitchFamily="34" charset="0"/>
                <a:cs typeface="Calibri" panose="020F0502020204030204" pitchFamily="34" charset="0"/>
              </a:rPr>
              <a:t>Converting list to tuple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5DF683-8CE5-44AC-AC65-0CAE75321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922" y="2076450"/>
            <a:ext cx="978863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37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871795"/>
              </p:ext>
            </p:extLst>
          </p:nvPr>
        </p:nvGraphicFramePr>
        <p:xfrm>
          <a:off x="359340" y="1966625"/>
          <a:ext cx="11249891" cy="435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9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5104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F0E1A4-A331-4049-A926-D1ABC845F711}"/>
              </a:ext>
            </a:extLst>
          </p:cNvPr>
          <p:cNvSpPr txBox="1"/>
          <p:nvPr/>
        </p:nvSpPr>
        <p:spPr>
          <a:xfrm>
            <a:off x="247298" y="1349938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 Connected Reality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A5E5D-7A66-49B5-A93F-E384979DB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4" t="2449" r="4620" b="317"/>
          <a:stretch/>
        </p:blipFill>
        <p:spPr>
          <a:xfrm>
            <a:off x="2740432" y="1966624"/>
            <a:ext cx="6052586" cy="4336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0418BB-8E13-41F0-8954-81C6054C7D5D}"/>
              </a:ext>
            </a:extLst>
          </p:cNvPr>
          <p:cNvSpPr txBox="1"/>
          <p:nvPr/>
        </p:nvSpPr>
        <p:spPr>
          <a:xfrm>
            <a:off x="3950726" y="550852"/>
            <a:ext cx="678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E57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of ML /DS</a:t>
            </a:r>
          </a:p>
        </p:txBody>
      </p:sp>
    </p:spTree>
    <p:extLst>
      <p:ext uri="{BB962C8B-B14F-4D97-AF65-F5344CB8AC3E}">
        <p14:creationId xmlns:p14="http://schemas.microsoft.com/office/powerpoint/2010/main" val="16703938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5E44E-60BF-43D1-9BFB-D0FB4FFB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en-IN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A22999-90CE-4F18-A740-367243A96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987" y="1895476"/>
            <a:ext cx="72866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271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9C03-5DB9-4E5C-959C-DBC59245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String Formatting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269B18-ABD4-480A-B205-0758AD9B5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984" y="1967035"/>
            <a:ext cx="5313707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147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B51A-9F79-458F-84C2-C74B7177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Calibri" panose="020F0502020204030204" pitchFamily="34" charset="0"/>
                <a:cs typeface="Calibri" panose="020F0502020204030204" pitchFamily="34" charset="0"/>
              </a:rPr>
              <a:t>String Operations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BC80AE-7798-42CD-B6BA-9FCAF234F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950" y="2795587"/>
            <a:ext cx="99345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683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3344-E940-4405-A3BF-B7ADAA87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09" y="438151"/>
            <a:ext cx="10353762" cy="125730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67D0F-B27B-40F0-956E-ECFE9CDE0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Un ordered collection of Unique items, separated by {}</a:t>
            </a:r>
          </a:p>
          <a:p>
            <a:r>
              <a:rPr lang="en-IN" dirty="0"/>
              <a:t>Used to collect unique strings and int</a:t>
            </a:r>
          </a:p>
          <a:p>
            <a:r>
              <a:rPr lang="en-IN" dirty="0"/>
              <a:t>Operations </a:t>
            </a:r>
          </a:p>
          <a:p>
            <a:r>
              <a:rPr lang="en-IN" dirty="0"/>
              <a:t>Union (|)</a:t>
            </a:r>
          </a:p>
          <a:p>
            <a:r>
              <a:rPr lang="en-IN" dirty="0"/>
              <a:t>Intersection (&amp;)</a:t>
            </a:r>
          </a:p>
          <a:p>
            <a:r>
              <a:rPr lang="en-IN" dirty="0"/>
              <a:t>Difference ( -)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AED90-351D-44F7-9AB9-569C38479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362" y="3059356"/>
            <a:ext cx="7635840" cy="32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301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3344-E940-4405-A3BF-B7ADAA87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132" y="265162"/>
            <a:ext cx="8123672" cy="627169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5B957-96CC-47E6-B3D1-203E18C4D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325" y="1601448"/>
            <a:ext cx="5020785" cy="436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20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4E563-4380-462B-B756-72561425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9658"/>
            <a:ext cx="10353762" cy="125730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Calibri" panose="020F0502020204030204" pitchFamily="34" charset="0"/>
                <a:cs typeface="Calibri" panose="020F0502020204030204" pitchFamily="34" charset="0"/>
              </a:rPr>
              <a:t>Set Operations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D4BA45-2379-455D-8C65-24CCA3714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119" y="1672981"/>
            <a:ext cx="9443755" cy="38866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28048-C2BA-4569-AA0A-864EF74A12C4}"/>
              </a:ext>
            </a:extLst>
          </p:cNvPr>
          <p:cNvSpPr txBox="1">
            <a:spLocks/>
          </p:cNvSpPr>
          <p:nvPr/>
        </p:nvSpPr>
        <p:spPr>
          <a:xfrm>
            <a:off x="128349" y="5685693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IN" sz="1800" dirty="0"/>
              <a:t>Remove – Error if the element not present </a:t>
            </a:r>
          </a:p>
          <a:p>
            <a:pPr algn="l"/>
            <a:r>
              <a:rPr lang="en-IN" sz="1800" dirty="0"/>
              <a:t>Discard – No error if not present</a:t>
            </a:r>
          </a:p>
        </p:txBody>
      </p:sp>
    </p:spTree>
    <p:extLst>
      <p:ext uri="{BB962C8B-B14F-4D97-AF65-F5344CB8AC3E}">
        <p14:creationId xmlns:p14="http://schemas.microsoft.com/office/powerpoint/2010/main" val="15939859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4E563-4380-462B-B756-72561425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9658"/>
            <a:ext cx="10353762" cy="689506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latin typeface="Calibri" panose="020F0502020204030204" pitchFamily="34" charset="0"/>
                <a:cs typeface="Calibri" panose="020F0502020204030204" pitchFamily="34" charset="0"/>
              </a:rPr>
              <a:t>Frozen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3DE26-348F-430D-A3C6-E4B59677E845}"/>
              </a:ext>
            </a:extLst>
          </p:cNvPr>
          <p:cNvSpPr txBox="1"/>
          <p:nvPr/>
        </p:nvSpPr>
        <p:spPr>
          <a:xfrm>
            <a:off x="898862" y="979164"/>
            <a:ext cx="1000291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Frozen means unmoving or fixed.</a:t>
            </a:r>
            <a:r>
              <a:rPr lang="en-US" sz="20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/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b="1" i="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frozenset</a:t>
            </a:r>
            <a:r>
              <a:rPr lang="en-US" sz="2000" b="1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sz="20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 an inbuilt function in python that takes an </a:t>
            </a:r>
            <a:r>
              <a:rPr lang="en-US" sz="200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iterable</a:t>
            </a:r>
            <a:r>
              <a:rPr lang="en-US" sz="20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object as input and makes them immutable. </a:t>
            </a:r>
            <a:r>
              <a:rPr lang="en-US" sz="2000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simply freezes the </a:t>
            </a:r>
            <a:r>
              <a:rPr lang="en-US" sz="2000" i="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iterable</a:t>
            </a:r>
            <a:r>
              <a:rPr lang="en-US" sz="2000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objects and makes them unchangeable.</a:t>
            </a: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0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rozenset</a:t>
            </a: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is a new class that has the characteristics of a set, but its elements cannot be changed once assigned. That is once you created the set, it becomes immutable. </a:t>
            </a:r>
            <a:r>
              <a:rPr lang="en-US" sz="2000" i="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Frozenset</a:t>
            </a:r>
            <a:r>
              <a:rPr lang="en-US" sz="2000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is also called a read-only set.</a:t>
            </a: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Frozenset</a:t>
            </a:r>
            <a:r>
              <a:rPr lang="en-US" sz="20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Vs Set</a:t>
            </a:r>
          </a:p>
          <a:p>
            <a:pPr algn="l"/>
            <a:r>
              <a:rPr lang="en-US" sz="2000" b="1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 a most basic level datatype, It supports all the method operations of the set such as add(), remove(), and so on.</a:t>
            </a:r>
          </a:p>
          <a:p>
            <a:pPr algn="l"/>
            <a:endParaRPr lang="en-US" sz="20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b="1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Frozen set </a:t>
            </a:r>
            <a:r>
              <a:rPr lang="en-US" sz="20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 immutable, it does not support any operations like add(), remove(), and so on.</a:t>
            </a:r>
          </a:p>
        </p:txBody>
      </p:sp>
    </p:spTree>
    <p:extLst>
      <p:ext uri="{BB962C8B-B14F-4D97-AF65-F5344CB8AC3E}">
        <p14:creationId xmlns:p14="http://schemas.microsoft.com/office/powerpoint/2010/main" val="11283228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B8D37C-55C6-4B8F-85B2-C659F8EA6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690" y="1700823"/>
            <a:ext cx="8391525" cy="933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2FA5A4-520C-4BF0-AD67-183E0E065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52" y="2756878"/>
            <a:ext cx="7096125" cy="29337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8277969-A6B8-4C29-85D5-71A83BCAA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62" y="449802"/>
            <a:ext cx="10353675" cy="875323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Calibri" panose="020F0502020204030204" pitchFamily="34" charset="0"/>
                <a:cs typeface="Calibri" panose="020F0502020204030204" pitchFamily="34" charset="0"/>
              </a:rPr>
              <a:t>Dictionaries </a:t>
            </a:r>
          </a:p>
        </p:txBody>
      </p:sp>
    </p:spTree>
    <p:extLst>
      <p:ext uri="{BB962C8B-B14F-4D97-AF65-F5344CB8AC3E}">
        <p14:creationId xmlns:p14="http://schemas.microsoft.com/office/powerpoint/2010/main" val="24066996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A8CED6-5032-4E60-8F90-2BE4B5F07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062" y="1711156"/>
            <a:ext cx="10353675" cy="369506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51DF162-BB11-4390-8E64-01F9900B5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875323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Calibri" panose="020F0502020204030204" pitchFamily="34" charset="0"/>
                <a:cs typeface="Calibri" panose="020F0502020204030204" pitchFamily="34" charset="0"/>
              </a:rPr>
              <a:t>Dictionaries </a:t>
            </a:r>
          </a:p>
        </p:txBody>
      </p:sp>
    </p:spTree>
    <p:extLst>
      <p:ext uri="{BB962C8B-B14F-4D97-AF65-F5344CB8AC3E}">
        <p14:creationId xmlns:p14="http://schemas.microsoft.com/office/powerpoint/2010/main" val="2617913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F7905-3D52-46F5-BBFD-58E2999A6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28" y="245534"/>
            <a:ext cx="10353762" cy="651933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latin typeface="Calibri" panose="020F0502020204030204" pitchFamily="34" charset="0"/>
                <a:cs typeface="Calibri" panose="020F0502020204030204" pitchFamily="34" charset="0"/>
              </a:rPr>
              <a:t>Dictionary methods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7784CF-B92D-4B19-AEDF-0DAD12EEF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243" y="980529"/>
            <a:ext cx="11050495" cy="549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964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documentManagement/types"/>
    <ds:schemaRef ds:uri="71af3243-3dd4-4a8d-8c0d-dd76da1f02a5"/>
    <ds:schemaRef ds:uri="http://www.w3.org/XML/1998/namespace"/>
    <ds:schemaRef ds:uri="http://schemas.microsoft.com/office/2006/metadata/propertie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{298F38DE-BE47-4D89-9778-91F3E1E15849}tf33552983_win32</Template>
  <TotalTime>695</TotalTime>
  <Words>1728</Words>
  <Application>Microsoft Office PowerPoint</Application>
  <PresentationFormat>Widescreen</PresentationFormat>
  <Paragraphs>412</Paragraphs>
  <Slides>196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196</vt:i4>
      </vt:variant>
    </vt:vector>
  </HeadingPairs>
  <TitlesOfParts>
    <vt:vector size="210" baseType="lpstr">
      <vt:lpstr>Algerian</vt:lpstr>
      <vt:lpstr>Arial</vt:lpstr>
      <vt:lpstr>Calibri</vt:lpstr>
      <vt:lpstr>Franklin Gothic Book</vt:lpstr>
      <vt:lpstr>Franklin Gothic Demi</vt:lpstr>
      <vt:lpstr>Gibson-Regular</vt:lpstr>
      <vt:lpstr>휴먼매직체</vt:lpstr>
      <vt:lpstr>Roboto</vt:lpstr>
      <vt:lpstr>sf pro text</vt:lpstr>
      <vt:lpstr>source sans pro</vt:lpstr>
      <vt:lpstr>Trebuchet MS</vt:lpstr>
      <vt:lpstr>Verdana</vt:lpstr>
      <vt:lpstr>Wingdings 2</vt:lpstr>
      <vt:lpstr>DividendVTI</vt:lpstr>
      <vt:lpstr>Data Science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Arithmetic Operator</vt:lpstr>
      <vt:lpstr>Assignment Operator</vt:lpstr>
      <vt:lpstr>PowerPoint Presentation</vt:lpstr>
      <vt:lpstr>Comparison True / False</vt:lpstr>
      <vt:lpstr>Logical Operator</vt:lpstr>
      <vt:lpstr>PowerPoint Presentation</vt:lpstr>
      <vt:lpstr>Bitwise -Operator</vt:lpstr>
      <vt:lpstr>PowerPoint Presentation</vt:lpstr>
      <vt:lpstr>Identity Operator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Member ship</vt:lpstr>
      <vt:lpstr>PowerPoint Presentation</vt:lpstr>
      <vt:lpstr>PowerPoint Presentation</vt:lpstr>
      <vt:lpstr>Introduction to Python</vt:lpstr>
      <vt:lpstr>Conditional Statement</vt:lpstr>
      <vt:lpstr>PowerPoint Presentation</vt:lpstr>
      <vt:lpstr>Loop Control Statement</vt:lpstr>
      <vt:lpstr>PowerPoint Presentation</vt:lpstr>
      <vt:lpstr>Introduction to Python</vt:lpstr>
      <vt:lpstr>Sequence Operations</vt:lpstr>
      <vt:lpstr>List</vt:lpstr>
      <vt:lpstr>List Operations </vt:lpstr>
      <vt:lpstr>List Operations </vt:lpstr>
      <vt:lpstr>PowerPoint Presentation</vt:lpstr>
      <vt:lpstr>Tuples </vt:lpstr>
      <vt:lpstr>Tuple</vt:lpstr>
      <vt:lpstr>Tuple</vt:lpstr>
      <vt:lpstr>Tuple</vt:lpstr>
      <vt:lpstr>Converting list to tuple</vt:lpstr>
      <vt:lpstr>String </vt:lpstr>
      <vt:lpstr>String Formatting</vt:lpstr>
      <vt:lpstr>String Operations </vt:lpstr>
      <vt:lpstr>Set</vt:lpstr>
      <vt:lpstr>Set</vt:lpstr>
      <vt:lpstr>Set Operations </vt:lpstr>
      <vt:lpstr>Frozen Set</vt:lpstr>
      <vt:lpstr>Dictionaries </vt:lpstr>
      <vt:lpstr>Dictionaries </vt:lpstr>
      <vt:lpstr>Dictionary methods</vt:lpstr>
      <vt:lpstr>PowerPoint Presentation</vt:lpstr>
      <vt:lpstr>Data Science with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Numpy Summary</vt:lpstr>
      <vt:lpstr>Numpy Summary</vt:lpstr>
      <vt:lpstr>Numpy Summary</vt:lpstr>
      <vt:lpstr>Numpy Summary</vt:lpstr>
      <vt:lpstr>Numpy Summary</vt:lpstr>
      <vt:lpstr>Numpy Summary</vt:lpstr>
      <vt:lpstr>Numpy Summary</vt:lpstr>
      <vt:lpstr>Numpy Summary</vt:lpstr>
      <vt:lpstr>Numpy Summary</vt:lpstr>
      <vt:lpstr>PowerPoint Presentation</vt:lpstr>
      <vt:lpstr>Data Science with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Difference .loc and iloc</vt:lpstr>
      <vt:lpstr>Pandas Summary </vt:lpstr>
      <vt:lpstr>Pandas Summary </vt:lpstr>
      <vt:lpstr>Pandas Summary </vt:lpstr>
      <vt:lpstr>Pandas Summary </vt:lpstr>
      <vt:lpstr>Pandas Summary </vt:lpstr>
      <vt:lpstr>Pandas Summary </vt:lpstr>
      <vt:lpstr>Data Science with Python</vt:lpstr>
      <vt:lpstr>PowerPoint Presentation</vt:lpstr>
      <vt:lpstr>PowerPoint Presentation</vt:lpstr>
      <vt:lpstr>Types of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Bar Graph</vt:lpstr>
      <vt:lpstr>Histogram</vt:lpstr>
      <vt:lpstr>PowerPoint Presentation</vt:lpstr>
      <vt:lpstr>Scatter Plot</vt:lpstr>
      <vt:lpstr>Stack \Area Graph</vt:lpstr>
      <vt:lpstr>Pie Chart</vt:lpstr>
      <vt:lpstr>PowerPoint Presentation</vt:lpstr>
      <vt:lpstr>PowerPoint Presentation</vt:lpstr>
      <vt:lpstr>PowerPoint Presentation</vt:lpstr>
      <vt:lpstr>https://matplotlib.org/stable/api/markers_api.html</vt:lpstr>
      <vt:lpstr>PowerPoint Presentation</vt:lpstr>
      <vt:lpstr>Data Science with Python</vt:lpstr>
      <vt:lpstr>PowerPoint Presentation</vt:lpstr>
      <vt:lpstr>PowerPoint Presentation</vt:lpstr>
      <vt:lpstr>PowerPoint Presentation</vt:lpstr>
      <vt:lpstr>Categorical Data </vt:lpstr>
      <vt:lpstr>Types of Plots </vt:lpstr>
      <vt:lpstr>Types of Category plots </vt:lpstr>
      <vt:lpstr>Data Science with Python</vt:lpstr>
      <vt:lpstr>PowerPoint Presentation</vt:lpstr>
      <vt:lpstr>Pre-Processing Steps </vt:lpstr>
      <vt:lpstr>Pre-Processing Steps </vt:lpstr>
      <vt:lpstr>PowerPoint Presentation</vt:lpstr>
      <vt:lpstr>Reason for Feature Scaling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Noble Xavier</dc:creator>
  <cp:lastModifiedBy>Hritik Sachan</cp:lastModifiedBy>
  <cp:revision>65</cp:revision>
  <dcterms:created xsi:type="dcterms:W3CDTF">2021-04-23T10:09:22Z</dcterms:created>
  <dcterms:modified xsi:type="dcterms:W3CDTF">2023-02-05T08:16:54Z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